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64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275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843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5961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7002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5895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6282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6750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7587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6559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7471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0691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775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/>
            </a:gs>
            <a:gs pos="50000">
              <a:schemeClr val="accent2"/>
            </a:gs>
            <a:gs pos="100000">
              <a:schemeClr val="accent2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D1F7B-0C96-49B7-BB03-29AB0B73B640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5510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33165" y="6378300"/>
            <a:ext cx="1193158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6" name="Rectangle 2"/>
          <p:cNvSpPr txBox="1">
            <a:spLocks/>
          </p:cNvSpPr>
          <p:nvPr/>
        </p:nvSpPr>
        <p:spPr>
          <a:xfrm>
            <a:off x="1817236" y="2496312"/>
            <a:ext cx="8563445" cy="10241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Sources and Impacts of Oil Spills</a:t>
            </a:r>
            <a:endParaRPr lang="en-GB" altLang="en-US" sz="4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83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28522" y="49724"/>
            <a:ext cx="1042949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Ship Operations</a:t>
            </a:r>
          </a:p>
        </p:txBody>
      </p:sp>
      <p:sp>
        <p:nvSpPr>
          <p:cNvPr id="6" name="1 - Θέση περιεχομένου">
            <a:extLst/>
          </p:cNvPr>
          <p:cNvSpPr txBox="1">
            <a:spLocks/>
          </p:cNvSpPr>
          <p:nvPr/>
        </p:nvSpPr>
        <p:spPr>
          <a:xfrm>
            <a:off x="1545336" y="1337819"/>
            <a:ext cx="8229600" cy="42491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3525" indent="-263525">
              <a:defRPr/>
            </a:pP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Loading and unloading cargo</a:t>
            </a:r>
          </a:p>
          <a:p>
            <a:pPr marL="263525" indent="-263525">
              <a:defRPr/>
            </a:pP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Ballasting and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deballasting</a:t>
            </a: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63525" indent="-263525">
              <a:defRPr/>
            </a:pP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Tank cleaning</a:t>
            </a:r>
          </a:p>
          <a:p>
            <a:pPr marL="263525" indent="-263525">
              <a:defRPr/>
            </a:pP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Fuel transfers</a:t>
            </a:r>
          </a:p>
          <a:p>
            <a:pPr marL="263525" indent="-263525">
              <a:defRPr/>
            </a:pP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Engine room operations</a:t>
            </a:r>
          </a:p>
          <a:p>
            <a:pPr marL="263525" indent="-263525">
              <a:defRPr/>
            </a:pP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Garbage</a:t>
            </a:r>
          </a:p>
          <a:p>
            <a:pPr marL="263525" indent="-263525">
              <a:defRPr/>
            </a:pP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Sewage</a:t>
            </a:r>
          </a:p>
          <a:p>
            <a:pPr marL="263525" indent="-263525">
              <a:defRPr/>
            </a:pP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Exhaust emissions</a:t>
            </a:r>
          </a:p>
        </p:txBody>
      </p:sp>
    </p:spTree>
    <p:extLst>
      <p:ext uri="{BB962C8B-B14F-4D97-AF65-F5344CB8AC3E}">
        <p14:creationId xmlns:p14="http://schemas.microsoft.com/office/powerpoint/2010/main" val="178579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73074" y="115888"/>
            <a:ext cx="1052093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Ship Incidents</a:t>
            </a:r>
          </a:p>
        </p:txBody>
      </p:sp>
      <p:sp>
        <p:nvSpPr>
          <p:cNvPr id="6" name="1 - Θέση περιεχομένου"/>
          <p:cNvSpPr txBox="1">
            <a:spLocks/>
          </p:cNvSpPr>
          <p:nvPr/>
        </p:nvSpPr>
        <p:spPr>
          <a:xfrm>
            <a:off x="1133856" y="1021700"/>
            <a:ext cx="822960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3525" indent="-263525"/>
            <a:r>
              <a:rPr lang="en-US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Breakdown</a:t>
            </a:r>
          </a:p>
          <a:p>
            <a:pPr marL="263525" indent="-263525"/>
            <a:r>
              <a:rPr lang="en-US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Collision</a:t>
            </a:r>
          </a:p>
          <a:p>
            <a:pPr marL="263525" indent="-263525"/>
            <a:r>
              <a:rPr lang="en-US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Grounding</a:t>
            </a:r>
          </a:p>
          <a:p>
            <a:pPr marL="742950" lvl="1" indent="-342900">
              <a:buFont typeface="Wingdings" panose="05000000000000000000" pitchFamily="2" charset="2"/>
              <a:buChar char="ü"/>
            </a:pPr>
            <a:r>
              <a:rPr lang="en-US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Powered or drift</a:t>
            </a:r>
          </a:p>
          <a:p>
            <a:pPr marL="263525" indent="-263525"/>
            <a:r>
              <a:rPr lang="en-US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Sinking</a:t>
            </a:r>
          </a:p>
          <a:p>
            <a:pPr marL="263525" indent="-263525"/>
            <a:r>
              <a:rPr lang="en-US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Hull failure</a:t>
            </a:r>
          </a:p>
          <a:p>
            <a:pPr marL="263525" indent="-263525"/>
            <a:r>
              <a:rPr lang="en-US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Cargo movement</a:t>
            </a:r>
          </a:p>
          <a:p>
            <a:pPr marL="263525" indent="-263525"/>
            <a:r>
              <a:rPr lang="en-US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Fire</a:t>
            </a:r>
          </a:p>
          <a:p>
            <a:pPr marL="263525" indent="-263525"/>
            <a:r>
              <a:rPr lang="en-US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Explosion</a:t>
            </a:r>
          </a:p>
          <a:p>
            <a:pPr marL="663575" lvl="1" indent="-263525"/>
            <a:endParaRPr lang="en-US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63525" indent="-263525"/>
            <a:endParaRPr lang="en-US" alt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63525" indent="-263525">
              <a:buFont typeface="Wingdings 3" panose="05040102010807070707" pitchFamily="18" charset="2"/>
              <a:buNone/>
            </a:pPr>
            <a:endParaRPr lang="en-US" alt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63525" indent="-263525"/>
            <a:endParaRPr lang="en-US" alt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63525" indent="-263525"/>
            <a:endParaRPr lang="en-US" alt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499" y="1136554"/>
            <a:ext cx="4110753" cy="27405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391" y="3250992"/>
            <a:ext cx="3980504" cy="298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5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91946" y="115888"/>
            <a:ext cx="1033805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Installations and Pipelines</a:t>
            </a:r>
          </a:p>
        </p:txBody>
      </p:sp>
      <p:sp>
        <p:nvSpPr>
          <p:cNvPr id="6" name="1 - Θέση περιεχομένου"/>
          <p:cNvSpPr txBox="1">
            <a:spLocks/>
          </p:cNvSpPr>
          <p:nvPr/>
        </p:nvSpPr>
        <p:spPr>
          <a:xfrm>
            <a:off x="1225296" y="1045210"/>
            <a:ext cx="822960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3525" indent="-263525"/>
            <a:r>
              <a:rPr lang="en-US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Loss of control</a:t>
            </a:r>
          </a:p>
          <a:p>
            <a:pPr marL="263525" indent="-263525"/>
            <a:r>
              <a:rPr lang="en-US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Blow-out</a:t>
            </a:r>
          </a:p>
          <a:p>
            <a:pPr marL="263525" indent="-263525"/>
            <a:r>
              <a:rPr lang="en-US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Fire</a:t>
            </a:r>
          </a:p>
          <a:p>
            <a:pPr marL="263525" indent="-263525"/>
            <a:r>
              <a:rPr lang="en-US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Explosion</a:t>
            </a:r>
          </a:p>
          <a:p>
            <a:pPr marL="263525" indent="-263525"/>
            <a:r>
              <a:rPr lang="en-US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Fuel transfer</a:t>
            </a:r>
          </a:p>
          <a:p>
            <a:pPr marL="263525" indent="-263525"/>
            <a:r>
              <a:rPr lang="en-US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Oil handling facility</a:t>
            </a:r>
          </a:p>
          <a:p>
            <a:pPr marL="263525" indent="-263525"/>
            <a:r>
              <a:rPr lang="en-US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Pipeline leak</a:t>
            </a:r>
          </a:p>
          <a:p>
            <a:pPr marL="742950" lvl="1" indent="-477838">
              <a:buFont typeface="Wingdings" panose="05000000000000000000" pitchFamily="2" charset="2"/>
              <a:buChar char="ü"/>
            </a:pPr>
            <a:r>
              <a:rPr lang="en-US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Damage or failure</a:t>
            </a:r>
          </a:p>
          <a:p>
            <a:pPr marL="263525" indent="-263525"/>
            <a:endParaRPr lang="en-US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63525" indent="-263525"/>
            <a:endParaRPr lang="en-US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63575" lvl="1" indent="-263525"/>
            <a:endParaRPr lang="en-US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63525" indent="-263525"/>
            <a:endParaRPr lang="en-US" alt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63525" indent="-263525">
              <a:buFont typeface="Wingdings 3" panose="05040102010807070707" pitchFamily="18" charset="2"/>
              <a:buNone/>
            </a:pPr>
            <a:endParaRPr lang="en-US" alt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63525" indent="-263525"/>
            <a:endParaRPr lang="en-US" alt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63525" indent="-263525"/>
            <a:endParaRPr lang="en-US" altLang="en-US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456" y="1401826"/>
            <a:ext cx="2735263" cy="412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637" y="1401826"/>
            <a:ext cx="3813175" cy="253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977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2"/>
          <p:cNvSpPr txBox="1">
            <a:spLocks/>
          </p:cNvSpPr>
          <p:nvPr/>
        </p:nvSpPr>
        <p:spPr>
          <a:xfrm>
            <a:off x="1152144" y="130175"/>
            <a:ext cx="10259568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Impacts of Oil </a:t>
            </a:r>
            <a:r>
              <a:rPr lang="en-US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pills</a:t>
            </a:r>
          </a:p>
        </p:txBody>
      </p:sp>
      <p:sp>
        <p:nvSpPr>
          <p:cNvPr id="8" name="Rectangle 3"/>
          <p:cNvSpPr txBox="1">
            <a:spLocks/>
          </p:cNvSpPr>
          <p:nvPr/>
        </p:nvSpPr>
        <p:spPr>
          <a:xfrm>
            <a:off x="1364425" y="1195971"/>
            <a:ext cx="8229600" cy="47529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Oil spills can adversely impact:</a:t>
            </a:r>
          </a:p>
          <a:p>
            <a:pPr lvl="1" indent="-420688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social and economic activities</a:t>
            </a:r>
          </a:p>
          <a:p>
            <a:pPr lvl="1" indent="-420688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marine environment</a:t>
            </a:r>
          </a:p>
          <a:p>
            <a:pPr lvl="1" indent="-420688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fisheries</a:t>
            </a:r>
          </a:p>
          <a:p>
            <a:pPr>
              <a:lnSpc>
                <a:spcPct val="100000"/>
              </a:lnSpc>
            </a:pPr>
            <a:r>
              <a:rPr lang="en-US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Impacts can be from:</a:t>
            </a:r>
          </a:p>
          <a:p>
            <a:pPr lvl="1" indent="-420688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interference with activities</a:t>
            </a:r>
          </a:p>
          <a:p>
            <a:pPr lvl="1" indent="-420688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oil toxicity</a:t>
            </a:r>
          </a:p>
          <a:p>
            <a:pPr lvl="1" indent="-420688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smothering</a:t>
            </a:r>
          </a:p>
          <a:p>
            <a:pPr>
              <a:lnSpc>
                <a:spcPct val="100000"/>
              </a:lnSpc>
            </a:pPr>
            <a:endParaRPr lang="en-US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>
              <a:lnSpc>
                <a:spcPct val="100000"/>
              </a:lnSpc>
            </a:pPr>
            <a:endParaRPr lang="en-US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>
              <a:lnSpc>
                <a:spcPct val="100000"/>
              </a:lnSpc>
            </a:pPr>
            <a:endParaRPr lang="en-US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US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fr-FR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28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95528" y="130175"/>
            <a:ext cx="1049731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Oil Toxicity</a:t>
            </a:r>
            <a:endParaRPr lang="fr-CA" altLang="en-US" sz="4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627632" y="1154938"/>
            <a:ext cx="822960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Will depend on: 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oil type and concentration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exposure duration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sensitivity of organisms</a:t>
            </a:r>
          </a:p>
          <a:p>
            <a:pPr lvl="1">
              <a:spcBef>
                <a:spcPct val="0"/>
              </a:spcBef>
            </a:pPr>
            <a:endParaRPr lang="en-CA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Toxic components: 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Polycyclic Aromatic Hydrocarbons (PAHs)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light fractions</a:t>
            </a:r>
          </a:p>
          <a:p>
            <a:pPr lvl="2"/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BETX (Benzene, Ethylene, Toluene, Xylene)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heavy metals</a:t>
            </a:r>
          </a:p>
        </p:txBody>
      </p:sp>
    </p:spTree>
    <p:extLst>
      <p:ext uri="{BB962C8B-B14F-4D97-AF65-F5344CB8AC3E}">
        <p14:creationId xmlns:p14="http://schemas.microsoft.com/office/powerpoint/2010/main" val="218957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32688" y="130175"/>
            <a:ext cx="1058875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Oil Toxicity</a:t>
            </a:r>
            <a:endParaRPr lang="fr-CA" altLang="en-US" sz="4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32688" y="1090930"/>
            <a:ext cx="822960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Generally:  </a:t>
            </a:r>
          </a:p>
          <a:p>
            <a:pPr lvl="1" indent="-4206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Light oil: effects are from oil toxicity</a:t>
            </a:r>
          </a:p>
          <a:p>
            <a:pPr lvl="1" indent="-420688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Heavy oil: effects are from smothering of organisms</a:t>
            </a:r>
          </a:p>
          <a:p>
            <a:pPr lvl="1">
              <a:lnSpc>
                <a:spcPct val="200000"/>
              </a:lnSpc>
              <a:spcBef>
                <a:spcPct val="0"/>
              </a:spcBef>
            </a:pPr>
            <a:endParaRPr lang="en-CA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90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06424" y="130175"/>
            <a:ext cx="1033272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Acute Effects </a:t>
            </a:r>
            <a:endParaRPr lang="fr-CA" altLang="en-US" sz="4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618488" y="1160187"/>
            <a:ext cx="822960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Heavy and medium crude oil</a:t>
            </a:r>
          </a:p>
          <a:p>
            <a:pPr lvl="1" indent="-42068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Smothering of organism</a:t>
            </a:r>
          </a:p>
          <a:p>
            <a:pPr lvl="1" indent="-42068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Asphyxia</a:t>
            </a:r>
          </a:p>
          <a:p>
            <a:pPr>
              <a:lnSpc>
                <a:spcPct val="150000"/>
              </a:lnSpc>
            </a:pPr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Light components</a:t>
            </a:r>
          </a:p>
          <a:p>
            <a:pPr lvl="1" indent="-42068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Ingestion or inhalation</a:t>
            </a:r>
          </a:p>
          <a:p>
            <a:pPr lvl="1" indent="-42068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Contamination of flesh</a:t>
            </a:r>
          </a:p>
        </p:txBody>
      </p:sp>
    </p:spTree>
    <p:extLst>
      <p:ext uri="{BB962C8B-B14F-4D97-AF65-F5344CB8AC3E}">
        <p14:creationId xmlns:p14="http://schemas.microsoft.com/office/powerpoint/2010/main" val="96025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87552" y="130175"/>
            <a:ext cx="1027785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Chronic Effects</a:t>
            </a:r>
            <a:endParaRPr lang="fr-CA" altLang="en-US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05840" y="1237234"/>
            <a:ext cx="822960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Physiological problems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Decrease productivity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Slower growth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Decrease </a:t>
            </a:r>
            <a:r>
              <a:rPr lang="en-CA" alt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olfactive</a:t>
            </a:r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capacity (marine mammals)</a:t>
            </a:r>
          </a:p>
          <a:p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Behavioural disruption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Slower reaction time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Feeding problems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Reproductive problems</a:t>
            </a:r>
          </a:p>
          <a:p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Bioaccumulation/depuration</a:t>
            </a:r>
          </a:p>
        </p:txBody>
      </p:sp>
    </p:spTree>
    <p:extLst>
      <p:ext uri="{BB962C8B-B14F-4D97-AF65-F5344CB8AC3E}">
        <p14:creationId xmlns:p14="http://schemas.microsoft.com/office/powerpoint/2010/main" val="197635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33272" y="130175"/>
            <a:ext cx="1037844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Impacts of oil</a:t>
            </a:r>
            <a:endParaRPr lang="fr-CA" altLang="en-US" sz="4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16152" y="972059"/>
            <a:ext cx="9628632" cy="32981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Important to differentiate between impacts to individuals and those to population</a:t>
            </a:r>
          </a:p>
          <a:p>
            <a:pPr lvl="1" indent="-420688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few individuals may suffer severe adverse effects with no impacts to overall population</a:t>
            </a:r>
          </a:p>
          <a:p>
            <a:pPr algn="just">
              <a:lnSpc>
                <a:spcPct val="150000"/>
              </a:lnSpc>
            </a:pPr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Impacts from oil have been studied over decades</a:t>
            </a:r>
          </a:p>
          <a:p>
            <a:pPr algn="just">
              <a:lnSpc>
                <a:spcPct val="150000"/>
              </a:lnSpc>
            </a:pPr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Generally, short-term impacts with moderate to low long-term impacts</a:t>
            </a:r>
          </a:p>
          <a:p>
            <a:pPr algn="just">
              <a:lnSpc>
                <a:spcPct val="150000"/>
              </a:lnSpc>
            </a:pPr>
            <a:endParaRPr lang="en-CA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endParaRPr lang="en-CA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5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1005840" y="130175"/>
            <a:ext cx="10369296" cy="589576"/>
          </a:xfrm>
          <a:prstGeom prst="rect">
            <a:avLst/>
          </a:prstGeom>
          <a:noFill/>
        </p:spPr>
        <p:txBody>
          <a:bodyPr wrap="square" lIns="44044" tIns="17617" rIns="44044" bIns="17617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Factors Affecting the Impact of Oil</a:t>
            </a:r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1005840" y="908050"/>
            <a:ext cx="9564624" cy="5218113"/>
          </a:xfrm>
          <a:prstGeom prst="rect">
            <a:avLst/>
          </a:prstGeom>
        </p:spPr>
        <p:txBody>
          <a:bodyPr lIns="83684" tIns="41108" rIns="83684" bIns="41108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Type of oil and degree of weathering</a:t>
            </a:r>
          </a:p>
          <a:p>
            <a:pPr algn="just">
              <a:lnSpc>
                <a:spcPct val="130000"/>
              </a:lnSpc>
            </a:pP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Biological characteristics of the area </a:t>
            </a:r>
          </a:p>
          <a:p>
            <a:pPr algn="just">
              <a:lnSpc>
                <a:spcPct val="130000"/>
              </a:lnSpc>
            </a:pP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Geographic location</a:t>
            </a:r>
          </a:p>
          <a:p>
            <a:pPr algn="just">
              <a:lnSpc>
                <a:spcPct val="130000"/>
              </a:lnSpc>
            </a:pP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Degree of oiling</a:t>
            </a:r>
          </a:p>
          <a:p>
            <a:pPr algn="just">
              <a:lnSpc>
                <a:spcPct val="130000"/>
              </a:lnSpc>
            </a:pP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Oceanographic and meteorological conditions</a:t>
            </a:r>
          </a:p>
          <a:p>
            <a:pPr algn="just">
              <a:lnSpc>
                <a:spcPct val="130000"/>
              </a:lnSpc>
            </a:pP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Season</a:t>
            </a:r>
          </a:p>
          <a:p>
            <a:pPr algn="just">
              <a:lnSpc>
                <a:spcPct val="130000"/>
              </a:lnSpc>
            </a:pP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Choice of response strategy and effectiveness of response</a:t>
            </a:r>
          </a:p>
        </p:txBody>
      </p:sp>
    </p:spTree>
    <p:extLst>
      <p:ext uri="{BB962C8B-B14F-4D97-AF65-F5344CB8AC3E}">
        <p14:creationId xmlns:p14="http://schemas.microsoft.com/office/powerpoint/2010/main" val="255838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1271015" y="130175"/>
            <a:ext cx="9699815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Objective</a:t>
            </a:r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1282128" y="1198690"/>
            <a:ext cx="9699815" cy="43926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recognize potential sources of oil spills</a:t>
            </a:r>
          </a:p>
          <a:p>
            <a:pPr algn="just"/>
            <a:endParaRPr lang="en-US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recognize potential impacts of oil spills</a:t>
            </a:r>
            <a:endParaRPr lang="fr-CA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use this information to develop the overall tactical response</a:t>
            </a:r>
            <a:endParaRPr lang="fr-CA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fr-FR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44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911096" y="2642489"/>
            <a:ext cx="7772400" cy="14700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Impacts on Social and </a:t>
            </a:r>
            <a:br>
              <a:rPr lang="en-GB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GB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Economic </a:t>
            </a:r>
            <a:r>
              <a:rPr lang="en-GB" alt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GB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ctivities</a:t>
            </a:r>
          </a:p>
        </p:txBody>
      </p:sp>
    </p:spTree>
    <p:extLst>
      <p:ext uri="{BB962C8B-B14F-4D97-AF65-F5344CB8AC3E}">
        <p14:creationId xmlns:p14="http://schemas.microsoft.com/office/powerpoint/2010/main" val="425184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49224" y="130175"/>
            <a:ext cx="1068019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Social and Economic </a:t>
            </a: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ctivities </a:t>
            </a:r>
            <a:endParaRPr lang="fr-CA" altLang="en-US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Content Placeholder 2">
            <a:extLst/>
          </p:cNvPr>
          <p:cNvSpPr txBox="1">
            <a:spLocks/>
          </p:cNvSpPr>
          <p:nvPr/>
        </p:nvSpPr>
        <p:spPr>
          <a:xfrm>
            <a:off x="1924558" y="1152144"/>
            <a:ext cx="8508746" cy="49136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7675" indent="-355600" algn="just">
              <a:buFont typeface="Arial" charset="0"/>
              <a:buChar char="•"/>
              <a:defRPr/>
            </a:pP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Presence of oil will interfere with normal activities </a:t>
            </a:r>
          </a:p>
          <a:p>
            <a:pPr marL="447675" indent="-355600" algn="just">
              <a:buFont typeface="Arial" charset="0"/>
              <a:buChar char="•"/>
              <a:defRPr/>
            </a:pP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cause financial losses and loss of enjoyment</a:t>
            </a:r>
          </a:p>
          <a:p>
            <a:pPr marL="447675" indent="-355600" algn="just">
              <a:buFont typeface="Arial" charset="0"/>
              <a:buChar char="•"/>
              <a:defRPr/>
            </a:pP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coastal activities can be impacted </a:t>
            </a:r>
          </a:p>
          <a:p>
            <a:pPr marL="0" indent="0">
              <a:buFont typeface="Arial" charset="0"/>
              <a:buNone/>
              <a:defRPr/>
            </a:pPr>
            <a:endParaRPr lang="en-US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50" y="2808808"/>
            <a:ext cx="4894770" cy="3257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496" y="2808808"/>
            <a:ext cx="4876800" cy="325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9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4058" y="766618"/>
            <a:ext cx="11263884" cy="42674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alt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Impacts on tourism:</a:t>
            </a:r>
          </a:p>
          <a:p>
            <a:pPr lvl="1" indent="-42068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alt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Important for many coastal communities</a:t>
            </a:r>
          </a:p>
          <a:p>
            <a:pPr lvl="1" indent="-42068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alt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Direct oil impacts on beaches and coastal structures can lead to closures</a:t>
            </a:r>
          </a:p>
          <a:p>
            <a:pPr lvl="1" indent="-42068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alt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Potentially fewer clients for restaurants, hotels, water parks, etc.</a:t>
            </a:r>
          </a:p>
          <a:p>
            <a:pPr lvl="1" indent="-42068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alt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Positive financial impacts from oil spill workers</a:t>
            </a:r>
          </a:p>
          <a:p>
            <a:pPr lvl="1" indent="-42068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altLang="en-US" sz="2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Impacts are generally short-lived and activities resume following clean-up, however there can be significant image damage that may persist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43000" y="130175"/>
            <a:ext cx="10168128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Social and Economic </a:t>
            </a: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ctivities </a:t>
            </a:r>
            <a:endParaRPr lang="fr-CA" altLang="en-US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46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554480" y="1273811"/>
            <a:ext cx="10524744" cy="44503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Impacts on water intakes: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Many industries need water to function properly: </a:t>
            </a:r>
          </a:p>
          <a:p>
            <a:pPr lvl="2"/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Power and desalination plants</a:t>
            </a:r>
          </a:p>
          <a:p>
            <a:pPr lvl="2"/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Fish plant</a:t>
            </a:r>
          </a:p>
          <a:p>
            <a:pPr lvl="2"/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Aquarium, pools, etc.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Oil in a water intake can lead to contamination of water supply, malfunctions, etc.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have serious implications for power plants and desalination activities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Important to protect these areas to avoid contamination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endParaRPr lang="en-GB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05256" y="130175"/>
            <a:ext cx="1046988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Social and Economic </a:t>
            </a: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ctivities </a:t>
            </a:r>
            <a:endParaRPr lang="fr-CA" altLang="en-US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63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07592" y="1024128"/>
            <a:ext cx="9875520" cy="46930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Impacts on ports and marinas:</a:t>
            </a: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Ports are the entrance or exit for many essential goods and trade</a:t>
            </a: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Ports and marinas can be affected by:</a:t>
            </a:r>
          </a:p>
          <a:p>
            <a:pPr lvl="2" indent="-430213" algn="just">
              <a:lnSpc>
                <a:spcPct val="100000"/>
              </a:lnSpc>
            </a:pPr>
            <a:r>
              <a:rPr lang="en-GB" alt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Navigation channels closed or restricted</a:t>
            </a:r>
          </a:p>
          <a:p>
            <a:pPr lvl="2" indent="-430213" algn="just">
              <a:lnSpc>
                <a:spcPct val="100000"/>
              </a:lnSpc>
            </a:pPr>
            <a:r>
              <a:rPr lang="en-GB" alt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Contamination of structures such as wharves, jetties, etc.</a:t>
            </a:r>
          </a:p>
          <a:p>
            <a:pPr lvl="2" indent="-430213" algn="just">
              <a:lnSpc>
                <a:spcPct val="100000"/>
              </a:lnSpc>
            </a:pPr>
            <a:r>
              <a:rPr lang="en-GB" alt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Contamination of vessels</a:t>
            </a:r>
          </a:p>
          <a:p>
            <a:pPr lvl="2" indent="-430213" algn="just">
              <a:lnSpc>
                <a:spcPct val="100000"/>
              </a:lnSpc>
            </a:pPr>
            <a:r>
              <a:rPr lang="en-GB" alt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Closure or limited access due to response operations (booms)</a:t>
            </a: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Cleaning of vessels is often required</a:t>
            </a: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Contaminated structures can be difficult to clean</a:t>
            </a:r>
            <a:endParaRPr lang="en-GB" altLang="en-US" sz="2800" dirty="0" smtClean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>
              <a:lnSpc>
                <a:spcPct val="100000"/>
              </a:lnSpc>
            </a:pPr>
            <a:endParaRPr lang="en-GB" altLang="en-US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>
              <a:lnSpc>
                <a:spcPct val="100000"/>
              </a:lnSpc>
            </a:pPr>
            <a:endParaRPr lang="en-GB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>
              <a:lnSpc>
                <a:spcPct val="100000"/>
              </a:lnSpc>
            </a:pPr>
            <a:endParaRPr lang="en-GB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07592" y="130175"/>
            <a:ext cx="1010412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Social and Economic </a:t>
            </a: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ctivities </a:t>
            </a:r>
            <a:endParaRPr lang="fr-CA" altLang="en-US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28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Content Placeholder 2">
            <a:extLst/>
          </p:cNvPr>
          <p:cNvSpPr txBox="1">
            <a:spLocks/>
          </p:cNvSpPr>
          <p:nvPr/>
        </p:nvSpPr>
        <p:spPr>
          <a:xfrm>
            <a:off x="1170432" y="1136651"/>
            <a:ext cx="9646920" cy="38376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Font typeface="Arial" charset="0"/>
              <a:buChar char="•"/>
              <a:defRPr/>
            </a:pPr>
            <a:r>
              <a:rPr lang="en-GB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Impacts on coastal communities:</a:t>
            </a: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  <a:defRPr/>
            </a:pPr>
            <a:r>
              <a:rPr lang="en-GB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many parts of the world, populations live near or on the coast</a:t>
            </a: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  <a:defRPr/>
            </a:pPr>
            <a:r>
              <a:rPr lang="en-GB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Exposure to oil vapours can cause breathing difficulties, headaches and nausea</a:t>
            </a: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  <a:defRPr/>
            </a:pPr>
            <a:r>
              <a:rPr lang="en-GB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Usually, vapours are present at the beginning of a spill and the impact is likely to be short-lived</a:t>
            </a: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  <a:defRPr/>
            </a:pPr>
            <a:r>
              <a:rPr lang="en-GB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Daily activities can be impacted by the presence of oil and by response operations</a:t>
            </a:r>
          </a:p>
          <a:p>
            <a:pPr marL="457200" lvl="1" indent="0" algn="just">
              <a:lnSpc>
                <a:spcPct val="100000"/>
              </a:lnSpc>
              <a:buFont typeface="Arial" charset="0"/>
              <a:buNone/>
              <a:defRPr/>
            </a:pPr>
            <a:endParaRPr lang="en-GB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>
              <a:lnSpc>
                <a:spcPct val="100000"/>
              </a:lnSpc>
              <a:buFont typeface="Arial" charset="0"/>
              <a:buChar char="–"/>
              <a:defRPr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70432" y="130175"/>
            <a:ext cx="102870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Social and Economic </a:t>
            </a: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ctivities </a:t>
            </a:r>
            <a:endParaRPr lang="fr-CA" altLang="en-US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78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5800" y="896793"/>
            <a:ext cx="10259568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Impacts on archaeological sites and coastal artefacts:</a:t>
            </a:r>
          </a:p>
          <a:p>
            <a:pPr algn="just"/>
            <a:endParaRPr lang="en-GB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Many archaeological sites and associated artefacts are found in coastal areas.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endParaRPr lang="en-GB" altLang="en-US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These areas can be contaminated by direct contact with oil.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endParaRPr lang="en-GB" altLang="en-US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These areas are very sensitive and clean-up methods must be adapted to preserve these sites.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endParaRPr lang="en-GB" altLang="en-US" sz="2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Archaeologists are required to identify these areas and to provide recommendations for clean-up.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60704" y="130175"/>
            <a:ext cx="1033272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Social and Economic </a:t>
            </a: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ctivities </a:t>
            </a:r>
            <a:endParaRPr lang="fr-CA" altLang="en-US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63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60704" y="130175"/>
            <a:ext cx="1033272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Social and Economic </a:t>
            </a: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ctivities </a:t>
            </a:r>
            <a:endParaRPr lang="fr-CA" altLang="en-US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908" y="1066800"/>
            <a:ext cx="3443288" cy="258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Espace réservé du contenu 3" descr="oil port on marin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7" b="2397"/>
          <a:stretch>
            <a:fillRect/>
          </a:stretch>
        </p:blipFill>
        <p:spPr>
          <a:xfrm>
            <a:off x="2143633" y="1047750"/>
            <a:ext cx="3983038" cy="2525713"/>
          </a:xfrm>
          <a:prstGeom prst="rect">
            <a:avLst/>
          </a:prstGeom>
        </p:spPr>
      </p:pic>
      <p:pic>
        <p:nvPicPr>
          <p:cNvPr id="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746" y="3532188"/>
            <a:ext cx="3971925" cy="264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908" y="3557588"/>
            <a:ext cx="3452813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93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359408" y="2691142"/>
            <a:ext cx="9473184" cy="14700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Impacts on Marine </a:t>
            </a:r>
            <a:r>
              <a:rPr lang="en-GB" alt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  <a:r>
              <a:rPr lang="en-GB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nvironment </a:t>
            </a:r>
          </a:p>
        </p:txBody>
      </p:sp>
    </p:spTree>
    <p:extLst>
      <p:ext uri="{BB962C8B-B14F-4D97-AF65-F5344CB8AC3E}">
        <p14:creationId xmlns:p14="http://schemas.microsoft.com/office/powerpoint/2010/main" val="168663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026"/>
          <p:cNvSpPr txBox="1">
            <a:spLocks/>
          </p:cNvSpPr>
          <p:nvPr/>
        </p:nvSpPr>
        <p:spPr>
          <a:xfrm>
            <a:off x="1252728" y="130175"/>
            <a:ext cx="10122408" cy="589576"/>
          </a:xfrm>
          <a:prstGeom prst="rect">
            <a:avLst/>
          </a:prstGeom>
          <a:noFill/>
        </p:spPr>
        <p:txBody>
          <a:bodyPr wrap="square" lIns="44044" tIns="17617" rIns="44044" bIns="17617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Impacts on Marine </a:t>
            </a: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nvironment </a:t>
            </a:r>
          </a:p>
        </p:txBody>
      </p:sp>
      <p:sp>
        <p:nvSpPr>
          <p:cNvPr id="6" name="Rectangle 1027"/>
          <p:cNvSpPr txBox="1">
            <a:spLocks/>
          </p:cNvSpPr>
          <p:nvPr/>
        </p:nvSpPr>
        <p:spPr>
          <a:xfrm>
            <a:off x="813816" y="1032171"/>
            <a:ext cx="10305288" cy="5218113"/>
          </a:xfrm>
          <a:prstGeom prst="rect">
            <a:avLst/>
          </a:prstGeom>
        </p:spPr>
        <p:txBody>
          <a:bodyPr lIns="83684" tIns="41108" rIns="83684" bIns="41108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5000"/>
              </a:lnSpc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Plankton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Very sensitive to oil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Affected by dispersed oil (naturally or chemically)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Mortality is compensated by over-production of young life stages and recruitment from non-affected area 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Significant decline has not been observed following an oil spill</a:t>
            </a:r>
          </a:p>
          <a:p>
            <a:pPr marL="685800" indent="-420688" algn="just">
              <a:lnSpc>
                <a:spcPct val="125000"/>
              </a:lnSpc>
              <a:buFont typeface="Wingdings" panose="05000000000000000000" pitchFamily="2" charset="2"/>
              <a:buChar char="ü"/>
            </a:pPr>
            <a:endParaRPr lang="en-GB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98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78992" y="130175"/>
            <a:ext cx="992254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Background Risk</a:t>
            </a:r>
          </a:p>
        </p:txBody>
      </p:sp>
      <p:sp>
        <p:nvSpPr>
          <p:cNvPr id="6" name="Content Placeholder 2">
            <a:extLst/>
          </p:cNvPr>
          <p:cNvSpPr txBox="1">
            <a:spLocks/>
          </p:cNvSpPr>
          <p:nvPr/>
        </p:nvSpPr>
        <p:spPr>
          <a:xfrm>
            <a:off x="729742" y="1365250"/>
            <a:ext cx="10343642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Marine traffic presents the risk of marine oil pollution from:</a:t>
            </a:r>
          </a:p>
          <a:p>
            <a:pPr marL="630238" lvl="1" indent="-365125">
              <a:buFont typeface="Wingdings" panose="05000000000000000000" pitchFamily="2" charset="2"/>
              <a:buChar char="ü"/>
              <a:defRPr/>
            </a:pP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Collision</a:t>
            </a:r>
          </a:p>
          <a:p>
            <a:pPr marL="630238" lvl="1" indent="-365125">
              <a:buFont typeface="Wingdings" panose="05000000000000000000" pitchFamily="2" charset="2"/>
              <a:buChar char="ü"/>
              <a:defRPr/>
            </a:pP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Grounding</a:t>
            </a:r>
          </a:p>
          <a:p>
            <a:pPr marL="630238" lvl="1" indent="-365125">
              <a:buFont typeface="Wingdings" panose="05000000000000000000" pitchFamily="2" charset="2"/>
              <a:buChar char="ü"/>
              <a:defRPr/>
            </a:pP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Transfer of oil cargo and bunkers</a:t>
            </a:r>
          </a:p>
          <a:p>
            <a:pPr marL="755650" lvl="1" indent="-355600">
              <a:buFont typeface="Arial" charset="0"/>
              <a:buChar char="•"/>
              <a:defRPr/>
            </a:pPr>
            <a:endParaRPr lang="en-GB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55600" indent="-355600">
              <a:buFont typeface="Arial" charset="0"/>
              <a:buChar char="•"/>
              <a:defRPr/>
            </a:pP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Other marine accidents</a:t>
            </a:r>
          </a:p>
          <a:p>
            <a:pPr marL="355600" indent="-355600">
              <a:buFont typeface="Arial" charset="0"/>
              <a:buChar char="•"/>
              <a:defRPr/>
            </a:pPr>
            <a:endParaRPr lang="en-GB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defRPr/>
            </a:pP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Petroleum exploration and production provides further risk of pollution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3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026"/>
          <p:cNvSpPr txBox="1">
            <a:spLocks/>
          </p:cNvSpPr>
          <p:nvPr/>
        </p:nvSpPr>
        <p:spPr>
          <a:xfrm>
            <a:off x="457200" y="130175"/>
            <a:ext cx="11329416" cy="589576"/>
          </a:xfrm>
          <a:prstGeom prst="rect">
            <a:avLst/>
          </a:prstGeom>
          <a:noFill/>
        </p:spPr>
        <p:txBody>
          <a:bodyPr wrap="square" lIns="44044" tIns="17617" rIns="44044" bIns="17617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Impacts on Marine </a:t>
            </a: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nvironment </a:t>
            </a:r>
          </a:p>
        </p:txBody>
      </p:sp>
      <p:sp>
        <p:nvSpPr>
          <p:cNvPr id="6" name="Rectangle 1027"/>
          <p:cNvSpPr txBox="1">
            <a:spLocks/>
          </p:cNvSpPr>
          <p:nvPr/>
        </p:nvSpPr>
        <p:spPr>
          <a:xfrm>
            <a:off x="1682496" y="766618"/>
            <a:ext cx="9390888" cy="5218113"/>
          </a:xfrm>
          <a:prstGeom prst="rect">
            <a:avLst/>
          </a:prstGeom>
        </p:spPr>
        <p:txBody>
          <a:bodyPr lIns="83684" tIns="41108" rIns="83684" bIns="41108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Fish</a:t>
            </a:r>
          </a:p>
          <a:p>
            <a:pPr lvl="1" indent="-420688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Juveniles susceptible to oil exposure</a:t>
            </a:r>
          </a:p>
          <a:p>
            <a:pPr lvl="1" indent="-420688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Adults more resilient, free-swimming fish will avoid oil</a:t>
            </a:r>
          </a:p>
          <a:p>
            <a:pPr lvl="1" indent="-420688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Mortality associated with localized conditions</a:t>
            </a:r>
          </a:p>
          <a:p>
            <a:pPr lvl="2">
              <a:lnSpc>
                <a:spcPct val="125000"/>
              </a:lnSpc>
            </a:pPr>
            <a:r>
              <a:rPr lang="en-GB" alt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Dispersed oil (naturally or chemically)</a:t>
            </a:r>
          </a:p>
          <a:p>
            <a:pPr lvl="2">
              <a:lnSpc>
                <a:spcPct val="125000"/>
              </a:lnSpc>
            </a:pPr>
            <a:r>
              <a:rPr lang="en-GB" alt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Shallow waters, light oil</a:t>
            </a:r>
          </a:p>
          <a:p>
            <a:pPr lvl="1" indent="-420688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Depuration processes</a:t>
            </a:r>
          </a:p>
          <a:p>
            <a:pPr lvl="1" indent="-420688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Generally low impacts on fish population</a:t>
            </a:r>
          </a:p>
          <a:p>
            <a:pPr lvl="1">
              <a:lnSpc>
                <a:spcPct val="125000"/>
              </a:lnSpc>
            </a:pPr>
            <a:endParaRPr lang="en-GB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63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026"/>
          <p:cNvSpPr txBox="1">
            <a:spLocks/>
          </p:cNvSpPr>
          <p:nvPr/>
        </p:nvSpPr>
        <p:spPr>
          <a:xfrm>
            <a:off x="1664208" y="130175"/>
            <a:ext cx="8705088" cy="589576"/>
          </a:xfrm>
          <a:prstGeom prst="rect">
            <a:avLst/>
          </a:prstGeom>
          <a:noFill/>
        </p:spPr>
        <p:txBody>
          <a:bodyPr wrap="square" lIns="44044" tIns="17617" rIns="44044" bIns="17617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Impacts on Marine Environment </a:t>
            </a:r>
          </a:p>
        </p:txBody>
      </p:sp>
      <p:sp>
        <p:nvSpPr>
          <p:cNvPr id="6" name="Rectangle 1027"/>
          <p:cNvSpPr txBox="1">
            <a:spLocks/>
          </p:cNvSpPr>
          <p:nvPr/>
        </p:nvSpPr>
        <p:spPr>
          <a:xfrm>
            <a:off x="804672" y="1045210"/>
            <a:ext cx="10268712" cy="5218113"/>
          </a:xfrm>
          <a:prstGeom prst="rect">
            <a:avLst/>
          </a:prstGeom>
        </p:spPr>
        <p:txBody>
          <a:bodyPr lIns="83684" tIns="41108" rIns="83684" bIns="41108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Marine mammals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Whales, dolphins, seals, otters, manatees, etc.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Species surfacing to breath can be exposed to floating oil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Irritation to airways, eyes has been reported 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Generally no mortalities but may be exceptions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Species using the shoreline such as seals and otters can suffer from oil exposure especially if their haul-out is contaminated</a:t>
            </a:r>
          </a:p>
          <a:p>
            <a:pPr>
              <a:lnSpc>
                <a:spcPct val="125000"/>
              </a:lnSpc>
            </a:pPr>
            <a:endParaRPr lang="en-GB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08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026"/>
          <p:cNvSpPr txBox="1">
            <a:spLocks/>
          </p:cNvSpPr>
          <p:nvPr/>
        </p:nvSpPr>
        <p:spPr>
          <a:xfrm>
            <a:off x="1984248" y="66337"/>
            <a:ext cx="8595360" cy="589576"/>
          </a:xfrm>
          <a:prstGeom prst="rect">
            <a:avLst/>
          </a:prstGeom>
          <a:noFill/>
        </p:spPr>
        <p:txBody>
          <a:bodyPr wrap="square" lIns="44044" tIns="17617" rIns="44044" bIns="17617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4000" b="1" dirty="0" smtClean="0"/>
              <a:t>Impacts on Marine </a:t>
            </a:r>
            <a:r>
              <a:rPr lang="en-GB" altLang="en-US" sz="4000" b="1" dirty="0"/>
              <a:t>E</a:t>
            </a:r>
            <a:r>
              <a:rPr lang="en-GB" altLang="en-US" sz="4000" b="1" dirty="0" smtClean="0"/>
              <a:t>nvironment </a:t>
            </a:r>
          </a:p>
        </p:txBody>
      </p:sp>
      <p:sp>
        <p:nvSpPr>
          <p:cNvPr id="6" name="Rectangle 1027">
            <a:extLst/>
          </p:cNvPr>
          <p:cNvSpPr txBox="1">
            <a:spLocks noChangeArrowheads="1"/>
          </p:cNvSpPr>
          <p:nvPr/>
        </p:nvSpPr>
        <p:spPr>
          <a:xfrm>
            <a:off x="1024128" y="958430"/>
            <a:ext cx="10241280" cy="5218113"/>
          </a:xfrm>
          <a:prstGeom prst="rect">
            <a:avLst/>
          </a:prstGeom>
        </p:spPr>
        <p:txBody>
          <a:bodyPr lIns="83684" tIns="41108" rIns="83684" bIns="41108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  <a:buFont typeface="Arial" charset="0"/>
              <a:buChar char="•"/>
              <a:defRPr/>
            </a:pPr>
            <a:r>
              <a:rPr lang="en-GB" sz="3200" dirty="0" smtClean="0">
                <a:ea typeface="ＭＳ Ｐゴシック" charset="0"/>
                <a:cs typeface="ＭＳ Ｐゴシック" charset="0"/>
              </a:rPr>
              <a:t>Marine mammals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ü"/>
              <a:defRPr/>
            </a:pPr>
            <a:r>
              <a:rPr lang="en-GB" sz="2800" dirty="0" smtClean="0">
                <a:ea typeface="ＭＳ Ｐゴシック" charset="0"/>
              </a:rPr>
              <a:t>Furry animals can suffer from hypothermia if the fur is oiled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ü"/>
              <a:defRPr/>
            </a:pPr>
            <a:r>
              <a:rPr lang="en-GB" sz="2800" dirty="0" smtClean="0">
                <a:ea typeface="ＭＳ Ｐゴシック" charset="0"/>
              </a:rPr>
              <a:t>Generally, impacts are mild with skin irritations and disruption the most reported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ü"/>
              <a:defRPr/>
            </a:pPr>
            <a:r>
              <a:rPr lang="en-GB" sz="2800" dirty="0" smtClean="0">
                <a:ea typeface="ＭＳ Ｐゴシック" charset="0"/>
              </a:rPr>
              <a:t>Mortality is usually rare following an oil spill </a:t>
            </a:r>
          </a:p>
          <a:p>
            <a:pPr marL="0" indent="0">
              <a:lnSpc>
                <a:spcPct val="125000"/>
              </a:lnSpc>
              <a:buFont typeface="Arial" charset="0"/>
              <a:buNone/>
              <a:defRPr/>
            </a:pPr>
            <a:endParaRPr lang="en-GB" dirty="0"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Image 1" descr="oiled mamm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791" y="3977640"/>
            <a:ext cx="3163392" cy="2108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897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026"/>
          <p:cNvSpPr txBox="1">
            <a:spLocks/>
          </p:cNvSpPr>
          <p:nvPr/>
        </p:nvSpPr>
        <p:spPr>
          <a:xfrm>
            <a:off x="2286000" y="57871"/>
            <a:ext cx="8494776" cy="589576"/>
          </a:xfrm>
          <a:prstGeom prst="rect">
            <a:avLst/>
          </a:prstGeom>
          <a:noFill/>
        </p:spPr>
        <p:txBody>
          <a:bodyPr wrap="square" lIns="44044" tIns="17617" rIns="44044" bIns="17617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4000" b="1" dirty="0" smtClean="0"/>
              <a:t>Impacts on Marine </a:t>
            </a:r>
            <a:r>
              <a:rPr lang="en-GB" altLang="en-US" sz="4000" b="1" dirty="0"/>
              <a:t>E</a:t>
            </a:r>
            <a:r>
              <a:rPr lang="en-GB" altLang="en-US" sz="4000" b="1" dirty="0" smtClean="0"/>
              <a:t>nvironment </a:t>
            </a:r>
          </a:p>
        </p:txBody>
      </p:sp>
      <p:sp>
        <p:nvSpPr>
          <p:cNvPr id="6" name="Rectangle 1027"/>
          <p:cNvSpPr txBox="1">
            <a:spLocks/>
          </p:cNvSpPr>
          <p:nvPr/>
        </p:nvSpPr>
        <p:spPr>
          <a:xfrm>
            <a:off x="1002792" y="963403"/>
            <a:ext cx="10186416" cy="5218112"/>
          </a:xfrm>
          <a:prstGeom prst="rect">
            <a:avLst/>
          </a:prstGeom>
        </p:spPr>
        <p:txBody>
          <a:bodyPr lIns="83684" tIns="41108" rIns="83684" bIns="41108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5000"/>
              </a:lnSpc>
            </a:pPr>
            <a:r>
              <a:rPr lang="en-GB" altLang="en-US" dirty="0" smtClean="0"/>
              <a:t>Sea turtles</a:t>
            </a:r>
          </a:p>
          <a:p>
            <a:pPr lvl="1" indent="-420688" algn="just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All species are endangered</a:t>
            </a:r>
          </a:p>
          <a:p>
            <a:pPr lvl="1" indent="-420688" algn="just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They are vulnerable to oil particularly during nesting season and in shallow waters</a:t>
            </a:r>
          </a:p>
          <a:p>
            <a:pPr lvl="1" indent="-420688" algn="just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They use sand beaches for nesting and to lay eggs so clean-up of these areas during nesting season will be high priority</a:t>
            </a:r>
          </a:p>
          <a:p>
            <a:pPr lvl="1" indent="-420688" algn="just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Adults can suffer irritation and inflammation of membranes </a:t>
            </a:r>
          </a:p>
          <a:p>
            <a:pPr lvl="1" indent="-420688" algn="just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It is possible to clean sea turtles</a:t>
            </a:r>
          </a:p>
        </p:txBody>
      </p:sp>
    </p:spTree>
    <p:extLst>
      <p:ext uri="{BB962C8B-B14F-4D97-AF65-F5344CB8AC3E}">
        <p14:creationId xmlns:p14="http://schemas.microsoft.com/office/powerpoint/2010/main" val="224601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026"/>
          <p:cNvSpPr txBox="1">
            <a:spLocks/>
          </p:cNvSpPr>
          <p:nvPr/>
        </p:nvSpPr>
        <p:spPr>
          <a:xfrm>
            <a:off x="1490472" y="130175"/>
            <a:ext cx="8695944" cy="589576"/>
          </a:xfrm>
          <a:prstGeom prst="rect">
            <a:avLst/>
          </a:prstGeom>
          <a:noFill/>
        </p:spPr>
        <p:txBody>
          <a:bodyPr wrap="square" lIns="44044" tIns="17617" rIns="44044" bIns="17617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Impacts on Marine </a:t>
            </a:r>
            <a:r>
              <a:rPr lang="en-GB" altLang="en-US" sz="4000" b="1" dirty="0"/>
              <a:t>E</a:t>
            </a:r>
            <a:r>
              <a:rPr lang="en-GB" altLang="en-US" sz="4000" b="1" dirty="0" smtClean="0"/>
              <a:t>nvironment </a:t>
            </a:r>
          </a:p>
        </p:txBody>
      </p:sp>
      <p:sp>
        <p:nvSpPr>
          <p:cNvPr id="6" name="Rectangle 1027"/>
          <p:cNvSpPr txBox="1">
            <a:spLocks/>
          </p:cNvSpPr>
          <p:nvPr/>
        </p:nvSpPr>
        <p:spPr>
          <a:xfrm>
            <a:off x="1127490" y="896793"/>
            <a:ext cx="10019046" cy="5218113"/>
          </a:xfrm>
          <a:prstGeom prst="rect">
            <a:avLst/>
          </a:prstGeom>
        </p:spPr>
        <p:txBody>
          <a:bodyPr lIns="83684" tIns="41108" rIns="83684" bIns="41108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GB" altLang="en-US" dirty="0" smtClean="0"/>
              <a:t>Seabirds, wildfowl and waders</a:t>
            </a:r>
          </a:p>
          <a:p>
            <a:pPr lvl="1" indent="-420688" algn="just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Are vulnerable to floating oil</a:t>
            </a:r>
          </a:p>
          <a:p>
            <a:pPr lvl="1" indent="-420688" algn="just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Large numbers can die from contact with floating oil at sea or on shorelines</a:t>
            </a:r>
          </a:p>
          <a:p>
            <a:pPr lvl="1" indent="-420688" algn="just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Oil disrupts the feathers, affecting insulation properties which results in hypothermia</a:t>
            </a:r>
          </a:p>
          <a:p>
            <a:pPr lvl="1" indent="-420688" algn="just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Birds will also ingest oil as they attempt to clean their feathers</a:t>
            </a:r>
          </a:p>
          <a:p>
            <a:pPr lvl="1" indent="-420688" algn="just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Exhaustion resulting from smothering, particularly following exposure to viscous oils, is a commonly observed effect</a:t>
            </a:r>
          </a:p>
          <a:p>
            <a:pPr algn="just">
              <a:lnSpc>
                <a:spcPct val="100000"/>
              </a:lnSpc>
            </a:pPr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4151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026"/>
          <p:cNvSpPr txBox="1">
            <a:spLocks/>
          </p:cNvSpPr>
          <p:nvPr/>
        </p:nvSpPr>
        <p:spPr>
          <a:xfrm>
            <a:off x="1965960" y="130175"/>
            <a:ext cx="8494776" cy="589576"/>
          </a:xfrm>
          <a:prstGeom prst="rect">
            <a:avLst/>
          </a:prstGeom>
          <a:noFill/>
        </p:spPr>
        <p:txBody>
          <a:bodyPr wrap="square" lIns="44044" tIns="17617" rIns="44044" bIns="17617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4000" b="1" dirty="0" smtClean="0"/>
              <a:t>Impacts on Marine </a:t>
            </a:r>
            <a:r>
              <a:rPr lang="en-GB" altLang="en-US" sz="4000" b="1" dirty="0"/>
              <a:t>E</a:t>
            </a:r>
            <a:r>
              <a:rPr lang="en-GB" altLang="en-US" sz="4000" b="1" dirty="0" smtClean="0"/>
              <a:t>nvironment </a:t>
            </a:r>
          </a:p>
        </p:txBody>
      </p:sp>
      <p:sp>
        <p:nvSpPr>
          <p:cNvPr id="6" name="Rectangle 1027">
            <a:extLst/>
          </p:cNvPr>
          <p:cNvSpPr txBox="1">
            <a:spLocks noChangeArrowheads="1"/>
          </p:cNvSpPr>
          <p:nvPr/>
        </p:nvSpPr>
        <p:spPr>
          <a:xfrm>
            <a:off x="1524000" y="949125"/>
            <a:ext cx="9144000" cy="5218112"/>
          </a:xfrm>
          <a:prstGeom prst="rect">
            <a:avLst/>
          </a:prstGeom>
        </p:spPr>
        <p:txBody>
          <a:bodyPr lIns="83684" tIns="41108" rIns="83684" bIns="41108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  <a:defRPr/>
            </a:pPr>
            <a:r>
              <a:rPr lang="en-GB" altLang="en-US" dirty="0" smtClean="0">
                <a:cs typeface="ＭＳ Ｐゴシック" charset="0"/>
              </a:rPr>
              <a:t>Seabirds, wildfowl and waders</a:t>
            </a:r>
          </a:p>
          <a:p>
            <a:pPr lvl="1">
              <a:lnSpc>
                <a:spcPct val="125000"/>
              </a:lnSpc>
              <a:defRPr/>
            </a:pPr>
            <a:r>
              <a:rPr lang="en-GB" altLang="en-US" dirty="0" smtClean="0"/>
              <a:t>Contamination of habitat especially during nesting season can cause significant impacts</a:t>
            </a:r>
          </a:p>
          <a:p>
            <a:pPr lvl="1">
              <a:lnSpc>
                <a:spcPct val="125000"/>
              </a:lnSpc>
              <a:defRPr/>
            </a:pPr>
            <a:r>
              <a:rPr lang="en-GB" altLang="en-US" dirty="0" smtClean="0"/>
              <a:t>Oiled birds can be cleaned and rehabilitated but depending on species it may be that only a small fraction will survive</a:t>
            </a:r>
          </a:p>
          <a:p>
            <a:pPr lvl="1">
              <a:lnSpc>
                <a:spcPct val="125000"/>
              </a:lnSpc>
              <a:defRPr/>
            </a:pPr>
            <a:r>
              <a:rPr lang="en-GB" altLang="en-US" dirty="0" smtClean="0"/>
              <a:t>Short- and long-term damages are possible for individuals and population</a:t>
            </a:r>
            <a:endParaRPr lang="en-GB" altLang="en-US" dirty="0"/>
          </a:p>
        </p:txBody>
      </p:sp>
      <p:pic>
        <p:nvPicPr>
          <p:cNvPr id="7" name="Image 1" descr="oiled bird (dead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223" y="4338511"/>
            <a:ext cx="2428875" cy="161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7844473" y="5762643"/>
            <a:ext cx="8096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latin typeface="Tahoma" panose="020B0604030504040204" pitchFamily="34" charset="0"/>
              </a:rPr>
              <a:t>Source: OSRL</a:t>
            </a:r>
            <a:endParaRPr lang="en-CA" altLang="en-US" sz="80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23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026"/>
          <p:cNvSpPr txBox="1">
            <a:spLocks/>
          </p:cNvSpPr>
          <p:nvPr/>
        </p:nvSpPr>
        <p:spPr>
          <a:xfrm>
            <a:off x="1965960" y="130175"/>
            <a:ext cx="8494776" cy="589576"/>
          </a:xfrm>
          <a:prstGeom prst="rect">
            <a:avLst/>
          </a:prstGeom>
          <a:noFill/>
        </p:spPr>
        <p:txBody>
          <a:bodyPr wrap="square" lIns="44044" tIns="17617" rIns="44044" bIns="17617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4000" b="1" dirty="0" smtClean="0"/>
              <a:t>Impacts on Marine </a:t>
            </a:r>
            <a:r>
              <a:rPr lang="en-GB" altLang="en-US" sz="4000" b="1" dirty="0"/>
              <a:t>E</a:t>
            </a:r>
            <a:r>
              <a:rPr lang="en-GB" altLang="en-US" sz="4000" b="1" dirty="0" smtClean="0"/>
              <a:t>nvironment </a:t>
            </a:r>
          </a:p>
        </p:txBody>
      </p:sp>
      <p:sp>
        <p:nvSpPr>
          <p:cNvPr id="6" name="Rectangle 1027"/>
          <p:cNvSpPr txBox="1">
            <a:spLocks/>
          </p:cNvSpPr>
          <p:nvPr/>
        </p:nvSpPr>
        <p:spPr>
          <a:xfrm>
            <a:off x="1913065" y="836613"/>
            <a:ext cx="8229600" cy="5218112"/>
          </a:xfrm>
          <a:prstGeom prst="rect">
            <a:avLst/>
          </a:prstGeom>
        </p:spPr>
        <p:txBody>
          <a:bodyPr lIns="83684" tIns="41108" rIns="83684" bIns="41108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en-GB" altLang="en-US" smtClean="0"/>
              <a:t>Seabirds, wildfowl and waders</a:t>
            </a:r>
            <a:endParaRPr lang="en-GB" altLang="en-US" dirty="0" smtClean="0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252" y="1484313"/>
            <a:ext cx="316230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727" y="1484313"/>
            <a:ext cx="5238750" cy="391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212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026"/>
          <p:cNvSpPr txBox="1">
            <a:spLocks/>
          </p:cNvSpPr>
          <p:nvPr/>
        </p:nvSpPr>
        <p:spPr>
          <a:xfrm>
            <a:off x="1965960" y="130175"/>
            <a:ext cx="8494776" cy="589576"/>
          </a:xfrm>
          <a:prstGeom prst="rect">
            <a:avLst/>
          </a:prstGeom>
          <a:noFill/>
        </p:spPr>
        <p:txBody>
          <a:bodyPr wrap="square" lIns="44044" tIns="17617" rIns="44044" bIns="17617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4000" b="1" dirty="0" smtClean="0"/>
              <a:t>Impacts on Marine </a:t>
            </a:r>
            <a:r>
              <a:rPr lang="en-GB" altLang="en-US" sz="4000" b="1" dirty="0"/>
              <a:t>E</a:t>
            </a:r>
            <a:r>
              <a:rPr lang="en-GB" altLang="en-US" sz="4000" b="1" dirty="0" smtClean="0"/>
              <a:t>nvironment </a:t>
            </a:r>
          </a:p>
        </p:txBody>
      </p:sp>
      <p:sp>
        <p:nvSpPr>
          <p:cNvPr id="6" name="Rectangle 1027"/>
          <p:cNvSpPr txBox="1">
            <a:spLocks/>
          </p:cNvSpPr>
          <p:nvPr/>
        </p:nvSpPr>
        <p:spPr>
          <a:xfrm>
            <a:off x="976646" y="1027410"/>
            <a:ext cx="10238708" cy="5218113"/>
          </a:xfrm>
          <a:prstGeom prst="rect">
            <a:avLst/>
          </a:prstGeom>
        </p:spPr>
        <p:txBody>
          <a:bodyPr lIns="83684" tIns="41108" rIns="83684" bIns="41108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5000"/>
              </a:lnSpc>
            </a:pPr>
            <a:r>
              <a:rPr lang="en-GB" altLang="en-US" sz="3200" dirty="0" smtClean="0"/>
              <a:t>Corals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Highly sensitive organisms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Long recovery time if exposed to oil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Can be exposed to dispersed oil especially near shore with high energy breaking waves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Exposed coral reef can be affected by floating oil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High priority areas for protection</a:t>
            </a:r>
          </a:p>
        </p:txBody>
      </p:sp>
    </p:spTree>
    <p:extLst>
      <p:ext uri="{BB962C8B-B14F-4D97-AF65-F5344CB8AC3E}">
        <p14:creationId xmlns:p14="http://schemas.microsoft.com/office/powerpoint/2010/main" val="7794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2209800" y="3035681"/>
            <a:ext cx="8634984" cy="14700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4000" b="1" dirty="0" smtClean="0"/>
              <a:t>Impacts on Coastal </a:t>
            </a:r>
            <a:r>
              <a:rPr lang="en-GB" altLang="en-US" sz="4000" b="1" dirty="0"/>
              <a:t>E</a:t>
            </a:r>
            <a:r>
              <a:rPr lang="en-GB" altLang="en-US" sz="4000" b="1" dirty="0" smtClean="0"/>
              <a:t>nvironment </a:t>
            </a:r>
          </a:p>
        </p:txBody>
      </p:sp>
    </p:spTree>
    <p:extLst>
      <p:ext uri="{BB962C8B-B14F-4D97-AF65-F5344CB8AC3E}">
        <p14:creationId xmlns:p14="http://schemas.microsoft.com/office/powerpoint/2010/main" val="361270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026"/>
          <p:cNvSpPr txBox="1">
            <a:spLocks/>
          </p:cNvSpPr>
          <p:nvPr/>
        </p:nvSpPr>
        <p:spPr>
          <a:xfrm>
            <a:off x="2231136" y="88521"/>
            <a:ext cx="8540496" cy="589576"/>
          </a:xfrm>
          <a:prstGeom prst="rect">
            <a:avLst/>
          </a:prstGeom>
          <a:noFill/>
        </p:spPr>
        <p:txBody>
          <a:bodyPr wrap="square" lIns="44044" tIns="17617" rIns="44044" bIns="17617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4000" b="1" dirty="0" smtClean="0"/>
              <a:t>Impacts on Coastal </a:t>
            </a:r>
            <a:r>
              <a:rPr lang="en-GB" altLang="en-US" sz="4000" b="1" dirty="0"/>
              <a:t>E</a:t>
            </a:r>
            <a:r>
              <a:rPr lang="en-GB" altLang="en-US" sz="4000" b="1" dirty="0" smtClean="0"/>
              <a:t>nvironment </a:t>
            </a:r>
          </a:p>
        </p:txBody>
      </p:sp>
      <p:sp>
        <p:nvSpPr>
          <p:cNvPr id="6" name="Rectangle 1027">
            <a:extLst/>
          </p:cNvPr>
          <p:cNvSpPr txBox="1">
            <a:spLocks noChangeArrowheads="1"/>
          </p:cNvSpPr>
          <p:nvPr/>
        </p:nvSpPr>
        <p:spPr>
          <a:xfrm>
            <a:off x="1318832" y="1342749"/>
            <a:ext cx="9781984" cy="5218113"/>
          </a:xfrm>
          <a:prstGeom prst="rect">
            <a:avLst/>
          </a:prstGeom>
        </p:spPr>
        <p:txBody>
          <a:bodyPr lIns="83684" tIns="41108" rIns="83684" bIns="41108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5000"/>
              </a:lnSpc>
              <a:buFont typeface="Arial" charset="0"/>
              <a:buChar char="•"/>
              <a:defRPr/>
            </a:pPr>
            <a:r>
              <a:rPr lang="en-GB" sz="3200" dirty="0" smtClean="0">
                <a:ea typeface="ＭＳ Ｐゴシック" charset="0"/>
                <a:cs typeface="ＭＳ Ｐゴシック" charset="0"/>
              </a:rPr>
              <a:t>Shorelines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ü"/>
              <a:defRPr/>
            </a:pPr>
            <a:r>
              <a:rPr lang="en-GB" sz="2800" dirty="0" smtClean="0">
                <a:ea typeface="ＭＳ Ｐゴシック" charset="0"/>
              </a:rPr>
              <a:t>Shorelines are almost always impacted during an oil spill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ü"/>
              <a:defRPr/>
            </a:pPr>
            <a:r>
              <a:rPr lang="en-GB" sz="2800" dirty="0" smtClean="0">
                <a:ea typeface="ＭＳ Ｐゴシック" charset="0"/>
              </a:rPr>
              <a:t>Degree of sensitivity to oil is very variable between shoreline types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ü"/>
              <a:defRPr/>
            </a:pPr>
            <a:r>
              <a:rPr lang="en-GB" sz="2800" dirty="0" smtClean="0">
                <a:ea typeface="ＭＳ Ｐゴシック" charset="0"/>
              </a:rPr>
              <a:t>Impact is related to oil persistence and biological activity</a:t>
            </a:r>
          </a:p>
          <a:p>
            <a:pPr marL="457200" lvl="1" indent="0" algn="just">
              <a:lnSpc>
                <a:spcPct val="125000"/>
              </a:lnSpc>
              <a:buFont typeface="Arial" charset="0"/>
              <a:buNone/>
              <a:defRPr/>
            </a:pPr>
            <a:endParaRPr lang="en-GB" sz="3200" dirty="0" smtClean="0">
              <a:ea typeface="ＭＳ Ｐゴシック" charset="0"/>
            </a:endParaRPr>
          </a:p>
          <a:p>
            <a:pPr lvl="1" algn="just">
              <a:lnSpc>
                <a:spcPct val="125000"/>
              </a:lnSpc>
              <a:buFont typeface="Arial" charset="0"/>
              <a:buChar char="–"/>
              <a:defRPr/>
            </a:pPr>
            <a:endParaRPr lang="en-GB" sz="3200" dirty="0" smtClean="0">
              <a:ea typeface="ＭＳ Ｐゴシック" charset="0"/>
            </a:endParaRPr>
          </a:p>
          <a:p>
            <a:pPr algn="just">
              <a:lnSpc>
                <a:spcPct val="125000"/>
              </a:lnSpc>
              <a:buFont typeface="Arial" charset="0"/>
              <a:buChar char="•"/>
              <a:defRPr/>
            </a:pPr>
            <a:endParaRPr lang="en-GB" sz="3200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35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21792" y="0"/>
            <a:ext cx="1092708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Background Risk</a:t>
            </a:r>
          </a:p>
        </p:txBody>
      </p:sp>
      <p:sp>
        <p:nvSpPr>
          <p:cNvPr id="6" name="Content Placeholder 2">
            <a:extLst/>
          </p:cNvPr>
          <p:cNvSpPr txBox="1">
            <a:spLocks/>
          </p:cNvSpPr>
          <p:nvPr/>
        </p:nvSpPr>
        <p:spPr>
          <a:xfrm>
            <a:off x="621792" y="1264667"/>
            <a:ext cx="10927080" cy="39291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  <a:defRPr/>
            </a:pP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Such pollution can threaten a wide range of resources:</a:t>
            </a:r>
          </a:p>
          <a:p>
            <a:pPr marL="355600" indent="-355600">
              <a:buFont typeface="Arial" charset="0"/>
              <a:buChar char="•"/>
              <a:defRPr/>
            </a:pP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Ecological (e.g. sea-birds, wetlands)</a:t>
            </a:r>
          </a:p>
          <a:p>
            <a:pPr marL="355600" indent="-355600">
              <a:buFont typeface="Arial" charset="0"/>
              <a:buChar char="•"/>
              <a:defRPr/>
            </a:pP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Socio-economic (e.g. fisheries, tourism)</a:t>
            </a:r>
          </a:p>
          <a:p>
            <a:pPr marL="355600" indent="-355600">
              <a:buFont typeface="Arial" charset="0"/>
              <a:buChar char="•"/>
              <a:defRPr/>
            </a:pP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Archaeological/cultural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GB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Font typeface="Arial" charset="0"/>
              <a:buNone/>
              <a:tabLst>
                <a:tab pos="0" algn="l"/>
              </a:tabLst>
              <a:defRPr/>
            </a:pP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response to such pollution requires careful </a:t>
            </a:r>
            <a:r>
              <a:rPr lang="en-GB" u="sng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advance</a:t>
            </a: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planning.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50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026"/>
          <p:cNvSpPr txBox="1">
            <a:spLocks/>
          </p:cNvSpPr>
          <p:nvPr/>
        </p:nvSpPr>
        <p:spPr>
          <a:xfrm>
            <a:off x="2231136" y="88521"/>
            <a:ext cx="8540496" cy="589576"/>
          </a:xfrm>
          <a:prstGeom prst="rect">
            <a:avLst/>
          </a:prstGeom>
          <a:noFill/>
        </p:spPr>
        <p:txBody>
          <a:bodyPr wrap="square" lIns="44044" tIns="17617" rIns="44044" bIns="17617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4000" b="1" dirty="0" smtClean="0"/>
              <a:t>Impacts on Coastal </a:t>
            </a:r>
            <a:r>
              <a:rPr lang="en-GB" altLang="en-US" sz="4000" b="1" dirty="0"/>
              <a:t>E</a:t>
            </a:r>
            <a:r>
              <a:rPr lang="en-GB" altLang="en-US" sz="4000" b="1" dirty="0" smtClean="0"/>
              <a:t>nvironment </a:t>
            </a:r>
          </a:p>
        </p:txBody>
      </p:sp>
      <p:sp>
        <p:nvSpPr>
          <p:cNvPr id="6" name="Rectangle 1027"/>
          <p:cNvSpPr txBox="1">
            <a:spLocks/>
          </p:cNvSpPr>
          <p:nvPr/>
        </p:nvSpPr>
        <p:spPr>
          <a:xfrm>
            <a:off x="1190816" y="1160187"/>
            <a:ext cx="7561262" cy="5218113"/>
          </a:xfrm>
          <a:prstGeom prst="rect">
            <a:avLst/>
          </a:prstGeom>
        </p:spPr>
        <p:txBody>
          <a:bodyPr lIns="83684" tIns="41108" rIns="83684" bIns="41108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en-GB" altLang="en-US" smtClean="0"/>
              <a:t>Mangroves</a:t>
            </a:r>
          </a:p>
          <a:p>
            <a:pPr lvl="1">
              <a:lnSpc>
                <a:spcPct val="125000"/>
              </a:lnSpc>
            </a:pPr>
            <a:r>
              <a:rPr lang="en-GB" altLang="en-US" smtClean="0"/>
              <a:t>Highly sensitive to oil</a:t>
            </a:r>
          </a:p>
          <a:p>
            <a:pPr lvl="1">
              <a:lnSpc>
                <a:spcPct val="125000"/>
              </a:lnSpc>
            </a:pPr>
            <a:r>
              <a:rPr lang="en-GB" altLang="en-US" smtClean="0"/>
              <a:t>Trees suffer from asphyxia from oil coating of roots and pores</a:t>
            </a:r>
          </a:p>
          <a:p>
            <a:pPr lvl="1">
              <a:lnSpc>
                <a:spcPct val="125000"/>
              </a:lnSpc>
            </a:pPr>
            <a:r>
              <a:rPr lang="en-GB" altLang="en-US" smtClean="0"/>
              <a:t>Clean-up is extremely difficult and recovery can take decades</a:t>
            </a:r>
          </a:p>
          <a:p>
            <a:pPr lvl="1">
              <a:lnSpc>
                <a:spcPct val="125000"/>
              </a:lnSpc>
            </a:pPr>
            <a:endParaRPr lang="en-GB" altLang="en-US" smtClean="0"/>
          </a:p>
          <a:p>
            <a:pPr>
              <a:lnSpc>
                <a:spcPct val="125000"/>
              </a:lnSpc>
            </a:pPr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447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026"/>
          <p:cNvSpPr txBox="1">
            <a:spLocks/>
          </p:cNvSpPr>
          <p:nvPr/>
        </p:nvSpPr>
        <p:spPr>
          <a:xfrm>
            <a:off x="2231136" y="88521"/>
            <a:ext cx="8540496" cy="589576"/>
          </a:xfrm>
          <a:prstGeom prst="rect">
            <a:avLst/>
          </a:prstGeom>
          <a:noFill/>
        </p:spPr>
        <p:txBody>
          <a:bodyPr wrap="square" lIns="44044" tIns="17617" rIns="44044" bIns="17617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4000" b="1" dirty="0" smtClean="0"/>
              <a:t>Impacts on Coastal </a:t>
            </a:r>
            <a:r>
              <a:rPr lang="en-GB" altLang="en-US" sz="4000" b="1" dirty="0"/>
              <a:t>E</a:t>
            </a:r>
            <a:r>
              <a:rPr lang="en-GB" altLang="en-US" sz="4000" b="1" dirty="0" smtClean="0"/>
              <a:t>nvironment </a:t>
            </a:r>
          </a:p>
        </p:txBody>
      </p:sp>
      <p:pic>
        <p:nvPicPr>
          <p:cNvPr id="6" name="Image 1" descr="oiled mangrove_philippin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040" y="1682055"/>
            <a:ext cx="5616893" cy="4214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401063" y="5896175"/>
            <a:ext cx="111447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latin typeface="Tahoma" panose="020B0604030504040204" pitchFamily="34" charset="0"/>
              </a:rPr>
              <a:t>Source: ITOPF</a:t>
            </a:r>
            <a:endParaRPr lang="en-CA" altLang="en-US" sz="800" dirty="0">
              <a:latin typeface="Tahoma" panose="020B0604030504040204" pitchFamily="34" charset="0"/>
            </a:endParaRPr>
          </a:p>
        </p:txBody>
      </p:sp>
      <p:sp>
        <p:nvSpPr>
          <p:cNvPr id="8" name="Rectangle 7">
            <a:extLst/>
          </p:cNvPr>
          <p:cNvSpPr/>
          <p:nvPr/>
        </p:nvSpPr>
        <p:spPr>
          <a:xfrm>
            <a:off x="2337562" y="893343"/>
            <a:ext cx="2386013" cy="6619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GB" altLang="en-US" sz="3200" dirty="0">
                <a:latin typeface="+mn-lt"/>
                <a:ea typeface="MS PGothic" panose="020B0600070205080204" pitchFamily="34" charset="-128"/>
              </a:rPr>
              <a:t>Mangroves</a:t>
            </a:r>
          </a:p>
        </p:txBody>
      </p:sp>
    </p:spTree>
    <p:extLst>
      <p:ext uri="{BB962C8B-B14F-4D97-AF65-F5344CB8AC3E}">
        <p14:creationId xmlns:p14="http://schemas.microsoft.com/office/powerpoint/2010/main" val="192423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026"/>
          <p:cNvSpPr txBox="1">
            <a:spLocks/>
          </p:cNvSpPr>
          <p:nvPr/>
        </p:nvSpPr>
        <p:spPr>
          <a:xfrm>
            <a:off x="2231136" y="88521"/>
            <a:ext cx="8540496" cy="589576"/>
          </a:xfrm>
          <a:prstGeom prst="rect">
            <a:avLst/>
          </a:prstGeom>
          <a:noFill/>
        </p:spPr>
        <p:txBody>
          <a:bodyPr wrap="square" lIns="44044" tIns="17617" rIns="44044" bIns="17617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4000" b="1" dirty="0" smtClean="0"/>
              <a:t>Impacts on Coastal </a:t>
            </a:r>
            <a:r>
              <a:rPr lang="en-GB" altLang="en-US" sz="4000" b="1" dirty="0"/>
              <a:t>E</a:t>
            </a:r>
            <a:r>
              <a:rPr lang="en-GB" altLang="en-US" sz="4000" b="1" dirty="0" smtClean="0"/>
              <a:t>nvironment </a:t>
            </a:r>
          </a:p>
        </p:txBody>
      </p:sp>
      <p:sp>
        <p:nvSpPr>
          <p:cNvPr id="10" name="Rectangle 1027"/>
          <p:cNvSpPr txBox="1">
            <a:spLocks/>
          </p:cNvSpPr>
          <p:nvPr/>
        </p:nvSpPr>
        <p:spPr>
          <a:xfrm>
            <a:off x="889064" y="963402"/>
            <a:ext cx="10358056" cy="5218113"/>
          </a:xfrm>
          <a:prstGeom prst="rect">
            <a:avLst/>
          </a:prstGeom>
        </p:spPr>
        <p:txBody>
          <a:bodyPr lIns="83684" tIns="41108" rIns="83684" bIns="41108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5000"/>
              </a:lnSpc>
            </a:pPr>
            <a:r>
              <a:rPr lang="en-GB" altLang="en-US" dirty="0" smtClean="0"/>
              <a:t>Marshes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/>
              <a:t>High biological importance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/>
              <a:t>Plants are relatively resistant to oiling</a:t>
            </a:r>
          </a:p>
          <a:p>
            <a:pPr lvl="2" indent="-430213" algn="just">
              <a:lnSpc>
                <a:spcPct val="125000"/>
              </a:lnSpc>
            </a:pPr>
            <a:r>
              <a:rPr lang="en-GB" altLang="en-US" dirty="0" smtClean="0"/>
              <a:t>Will depend on growth cycle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/>
              <a:t>Long-term impacts due to oil penetration in the substrate affecting the root system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/>
              <a:t>Penetration is generally caused by trampling or use of mechanical equipment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/>
              <a:t>Needs to be  considered on a case by case basis</a:t>
            </a:r>
          </a:p>
        </p:txBody>
      </p:sp>
    </p:spTree>
    <p:extLst>
      <p:ext uri="{BB962C8B-B14F-4D97-AF65-F5344CB8AC3E}">
        <p14:creationId xmlns:p14="http://schemas.microsoft.com/office/powerpoint/2010/main" val="269880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026"/>
          <p:cNvSpPr txBox="1">
            <a:spLocks/>
          </p:cNvSpPr>
          <p:nvPr/>
        </p:nvSpPr>
        <p:spPr>
          <a:xfrm>
            <a:off x="2231136" y="88521"/>
            <a:ext cx="8540496" cy="589576"/>
          </a:xfrm>
          <a:prstGeom prst="rect">
            <a:avLst/>
          </a:prstGeom>
          <a:noFill/>
        </p:spPr>
        <p:txBody>
          <a:bodyPr wrap="square" lIns="44044" tIns="17617" rIns="44044" bIns="17617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4000" b="1" dirty="0" smtClean="0"/>
              <a:t>Impacts on Coastal </a:t>
            </a:r>
            <a:r>
              <a:rPr lang="en-GB" altLang="en-US" sz="4000" b="1" dirty="0"/>
              <a:t>E</a:t>
            </a:r>
            <a:r>
              <a:rPr lang="en-GB" altLang="en-US" sz="4000" b="1" dirty="0" smtClean="0"/>
              <a:t>nvironment </a:t>
            </a:r>
          </a:p>
        </p:txBody>
      </p:sp>
      <p:sp>
        <p:nvSpPr>
          <p:cNvPr id="6" name="Rectangle 5">
            <a:extLst/>
          </p:cNvPr>
          <p:cNvSpPr/>
          <p:nvPr/>
        </p:nvSpPr>
        <p:spPr>
          <a:xfrm>
            <a:off x="2136394" y="796354"/>
            <a:ext cx="1955800" cy="6619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GB" altLang="en-US" sz="3200" dirty="0">
                <a:latin typeface="+mn-lt"/>
                <a:ea typeface="MS PGothic" panose="020B0600070205080204" pitchFamily="34" charset="-128"/>
              </a:rPr>
              <a:t>Marshes</a:t>
            </a: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256" y="1701229"/>
            <a:ext cx="6099437" cy="4050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049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026"/>
          <p:cNvSpPr txBox="1">
            <a:spLocks/>
          </p:cNvSpPr>
          <p:nvPr/>
        </p:nvSpPr>
        <p:spPr>
          <a:xfrm>
            <a:off x="2231136" y="88521"/>
            <a:ext cx="8540496" cy="589576"/>
          </a:xfrm>
          <a:prstGeom prst="rect">
            <a:avLst/>
          </a:prstGeom>
          <a:noFill/>
        </p:spPr>
        <p:txBody>
          <a:bodyPr wrap="square" lIns="44044" tIns="17617" rIns="44044" bIns="17617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4000" b="1" dirty="0" smtClean="0"/>
              <a:t>Impacts on Coastal </a:t>
            </a:r>
            <a:r>
              <a:rPr lang="en-GB" altLang="en-US" sz="4000" b="1" dirty="0"/>
              <a:t>E</a:t>
            </a:r>
            <a:r>
              <a:rPr lang="en-GB" altLang="en-US" sz="4000" b="1" dirty="0" smtClean="0"/>
              <a:t>nvironment </a:t>
            </a:r>
          </a:p>
        </p:txBody>
      </p:sp>
      <p:sp>
        <p:nvSpPr>
          <p:cNvPr id="6" name="Rectangle 1027"/>
          <p:cNvSpPr txBox="1">
            <a:spLocks/>
          </p:cNvSpPr>
          <p:nvPr/>
        </p:nvSpPr>
        <p:spPr>
          <a:xfrm>
            <a:off x="770192" y="1160187"/>
            <a:ext cx="10303192" cy="5218113"/>
          </a:xfrm>
          <a:prstGeom prst="rect">
            <a:avLst/>
          </a:prstGeom>
        </p:spPr>
        <p:txBody>
          <a:bodyPr lIns="83684" tIns="41108" rIns="83684" bIns="41108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5000"/>
              </a:lnSpc>
            </a:pPr>
            <a:r>
              <a:rPr lang="en-GB" altLang="en-US" sz="3200" dirty="0" smtClean="0"/>
              <a:t>Mud flats 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Used by many vertebrate and invertebrate species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Low energy shoreline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Long-term impacts are generally caused by oil penetration in sediments caused by trampling or by oil penetration through worm burrows</a:t>
            </a:r>
          </a:p>
        </p:txBody>
      </p:sp>
    </p:spTree>
    <p:extLst>
      <p:ext uri="{BB962C8B-B14F-4D97-AF65-F5344CB8AC3E}">
        <p14:creationId xmlns:p14="http://schemas.microsoft.com/office/powerpoint/2010/main" val="65538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026"/>
          <p:cNvSpPr txBox="1">
            <a:spLocks/>
          </p:cNvSpPr>
          <p:nvPr/>
        </p:nvSpPr>
        <p:spPr>
          <a:xfrm>
            <a:off x="2231136" y="88521"/>
            <a:ext cx="8540496" cy="589576"/>
          </a:xfrm>
          <a:prstGeom prst="rect">
            <a:avLst/>
          </a:prstGeom>
          <a:noFill/>
        </p:spPr>
        <p:txBody>
          <a:bodyPr wrap="square" lIns="44044" tIns="17617" rIns="44044" bIns="17617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4000" b="1" dirty="0" smtClean="0"/>
              <a:t>Impacts on Coastal </a:t>
            </a:r>
            <a:r>
              <a:rPr lang="en-GB" altLang="en-US" sz="4000" b="1" dirty="0"/>
              <a:t>E</a:t>
            </a:r>
            <a:r>
              <a:rPr lang="en-GB" altLang="en-US" sz="4000" b="1" dirty="0" smtClean="0"/>
              <a:t>nvironment </a:t>
            </a:r>
          </a:p>
        </p:txBody>
      </p:sp>
      <p:sp>
        <p:nvSpPr>
          <p:cNvPr id="6" name="Rectangle 5">
            <a:extLst/>
          </p:cNvPr>
          <p:cNvSpPr/>
          <p:nvPr/>
        </p:nvSpPr>
        <p:spPr>
          <a:xfrm>
            <a:off x="2172970" y="1125538"/>
            <a:ext cx="2182813" cy="6619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GB" altLang="en-US" sz="3200" dirty="0">
                <a:latin typeface="+mn-lt"/>
                <a:ea typeface="MS PGothic" panose="020B0600070205080204" pitchFamily="34" charset="-128"/>
              </a:rPr>
              <a:t>Mud Flats</a:t>
            </a:r>
          </a:p>
        </p:txBody>
      </p:sp>
      <p:pic>
        <p:nvPicPr>
          <p:cNvPr id="7" name="Content Placeholder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50870" y="1787525"/>
            <a:ext cx="5062538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6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026"/>
          <p:cNvSpPr txBox="1">
            <a:spLocks/>
          </p:cNvSpPr>
          <p:nvPr/>
        </p:nvSpPr>
        <p:spPr>
          <a:xfrm>
            <a:off x="2231136" y="88521"/>
            <a:ext cx="8540496" cy="589576"/>
          </a:xfrm>
          <a:prstGeom prst="rect">
            <a:avLst/>
          </a:prstGeom>
          <a:noFill/>
        </p:spPr>
        <p:txBody>
          <a:bodyPr wrap="square" lIns="44044" tIns="17617" rIns="44044" bIns="17617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4000" b="1" dirty="0" smtClean="0"/>
              <a:t>Impacts on Coastal </a:t>
            </a:r>
            <a:r>
              <a:rPr lang="en-GB" altLang="en-US" sz="4000" b="1" dirty="0"/>
              <a:t>E</a:t>
            </a:r>
            <a:r>
              <a:rPr lang="en-GB" altLang="en-US" sz="4000" b="1" dirty="0" smtClean="0"/>
              <a:t>nvironment </a:t>
            </a:r>
          </a:p>
        </p:txBody>
      </p:sp>
      <p:sp>
        <p:nvSpPr>
          <p:cNvPr id="6" name="Rectangle 1027"/>
          <p:cNvSpPr txBox="1">
            <a:spLocks/>
          </p:cNvSpPr>
          <p:nvPr/>
        </p:nvSpPr>
        <p:spPr>
          <a:xfrm>
            <a:off x="1501712" y="1258951"/>
            <a:ext cx="10138600" cy="5218113"/>
          </a:xfrm>
          <a:prstGeom prst="rect">
            <a:avLst/>
          </a:prstGeom>
        </p:spPr>
        <p:txBody>
          <a:bodyPr lIns="83684" tIns="41108" rIns="83684" bIns="41108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5000"/>
              </a:lnSpc>
            </a:pPr>
            <a:r>
              <a:rPr lang="en-GB" altLang="en-US" sz="3200" dirty="0" smtClean="0"/>
              <a:t>Rocky shorelines 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Less biologically active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Usually, they are colonized by algae or small invertebrates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Recolonization can be rapid following an oil spill 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Short-term impacts are typical for these shorelines</a:t>
            </a:r>
            <a:endParaRPr lang="en-GB" altLang="en-US" sz="28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13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026"/>
          <p:cNvSpPr txBox="1">
            <a:spLocks/>
          </p:cNvSpPr>
          <p:nvPr/>
        </p:nvSpPr>
        <p:spPr>
          <a:xfrm>
            <a:off x="2231136" y="88521"/>
            <a:ext cx="8540496" cy="589576"/>
          </a:xfrm>
          <a:prstGeom prst="rect">
            <a:avLst/>
          </a:prstGeom>
          <a:noFill/>
        </p:spPr>
        <p:txBody>
          <a:bodyPr wrap="square" lIns="44044" tIns="17617" rIns="44044" bIns="17617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4000" b="1" dirty="0" smtClean="0"/>
              <a:t>Impacts on Coastal </a:t>
            </a:r>
            <a:r>
              <a:rPr lang="en-GB" altLang="en-US" sz="4000" b="1" dirty="0"/>
              <a:t>E</a:t>
            </a:r>
            <a:r>
              <a:rPr lang="en-GB" altLang="en-US" sz="4000" b="1" dirty="0" smtClean="0"/>
              <a:t>nvironment </a:t>
            </a:r>
          </a:p>
        </p:txBody>
      </p:sp>
      <p:sp>
        <p:nvSpPr>
          <p:cNvPr id="6" name="Rectangle 5">
            <a:extLst/>
          </p:cNvPr>
          <p:cNvSpPr/>
          <p:nvPr/>
        </p:nvSpPr>
        <p:spPr>
          <a:xfrm>
            <a:off x="2264410" y="1125538"/>
            <a:ext cx="3257550" cy="6619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GB" altLang="en-US" sz="3200" dirty="0">
                <a:latin typeface="+mn-lt"/>
                <a:ea typeface="MS PGothic" panose="020B0600070205080204" pitchFamily="34" charset="-128"/>
              </a:rPr>
              <a:t>Rocky shoreline</a:t>
            </a: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948" y="2068513"/>
            <a:ext cx="4787900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540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026"/>
          <p:cNvSpPr txBox="1">
            <a:spLocks/>
          </p:cNvSpPr>
          <p:nvPr/>
        </p:nvSpPr>
        <p:spPr>
          <a:xfrm>
            <a:off x="2231136" y="88521"/>
            <a:ext cx="8540496" cy="589576"/>
          </a:xfrm>
          <a:prstGeom prst="rect">
            <a:avLst/>
          </a:prstGeom>
          <a:noFill/>
        </p:spPr>
        <p:txBody>
          <a:bodyPr wrap="square" lIns="44044" tIns="17617" rIns="44044" bIns="17617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4000" b="1" dirty="0" smtClean="0"/>
              <a:t>Impacts on Coastal </a:t>
            </a:r>
            <a:r>
              <a:rPr lang="en-GB" altLang="en-US" sz="4000" b="1" dirty="0"/>
              <a:t>E</a:t>
            </a:r>
            <a:r>
              <a:rPr lang="en-GB" altLang="en-US" sz="4000" b="1" dirty="0" smtClean="0"/>
              <a:t>nvironment </a:t>
            </a:r>
          </a:p>
        </p:txBody>
      </p:sp>
      <p:sp>
        <p:nvSpPr>
          <p:cNvPr id="6" name="Rectangle 1027"/>
          <p:cNvSpPr txBox="1">
            <a:spLocks/>
          </p:cNvSpPr>
          <p:nvPr/>
        </p:nvSpPr>
        <p:spPr>
          <a:xfrm>
            <a:off x="1007936" y="1160187"/>
            <a:ext cx="10595800" cy="5218113"/>
          </a:xfrm>
          <a:prstGeom prst="rect">
            <a:avLst/>
          </a:prstGeom>
        </p:spPr>
        <p:txBody>
          <a:bodyPr lIns="83684" tIns="41108" rIns="83684" bIns="41108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5000"/>
              </a:lnSpc>
            </a:pPr>
            <a:r>
              <a:rPr lang="en-GB" altLang="en-US" sz="3200" dirty="0" smtClean="0"/>
              <a:t>Sandy shorelines 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Less biologically active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Short-term impacts are typical for these shorelines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Potential for oil burial due to sand movement  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Potential for oil and sand interaction in the inter-tidal zone leading to sunken oil </a:t>
            </a:r>
          </a:p>
        </p:txBody>
      </p:sp>
    </p:spTree>
    <p:extLst>
      <p:ext uri="{BB962C8B-B14F-4D97-AF65-F5344CB8AC3E}">
        <p14:creationId xmlns:p14="http://schemas.microsoft.com/office/powerpoint/2010/main" val="148197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026"/>
          <p:cNvSpPr txBox="1">
            <a:spLocks/>
          </p:cNvSpPr>
          <p:nvPr/>
        </p:nvSpPr>
        <p:spPr>
          <a:xfrm>
            <a:off x="2231136" y="88521"/>
            <a:ext cx="8540496" cy="589576"/>
          </a:xfrm>
          <a:prstGeom prst="rect">
            <a:avLst/>
          </a:prstGeom>
          <a:noFill/>
        </p:spPr>
        <p:txBody>
          <a:bodyPr wrap="square" lIns="44044" tIns="17617" rIns="44044" bIns="17617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4000" b="1" dirty="0" smtClean="0"/>
              <a:t>Impacts on Coastal </a:t>
            </a:r>
            <a:r>
              <a:rPr lang="en-GB" altLang="en-US" sz="4000" b="1" dirty="0"/>
              <a:t>E</a:t>
            </a:r>
            <a:r>
              <a:rPr lang="en-GB" altLang="en-US" sz="4000" b="1" dirty="0" smtClean="0"/>
              <a:t>nvironment </a:t>
            </a:r>
          </a:p>
        </p:txBody>
      </p:sp>
      <p:sp>
        <p:nvSpPr>
          <p:cNvPr id="6" name="Rectangle 5">
            <a:extLst/>
          </p:cNvPr>
          <p:cNvSpPr/>
          <p:nvPr/>
        </p:nvSpPr>
        <p:spPr>
          <a:xfrm>
            <a:off x="2127250" y="1125538"/>
            <a:ext cx="3171825" cy="6619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  <a:defRPr/>
            </a:pPr>
            <a:r>
              <a:rPr lang="en-GB" altLang="en-US" sz="3200" dirty="0">
                <a:latin typeface="+mn-lt"/>
                <a:ea typeface="MS PGothic" panose="020B0600070205080204" pitchFamily="34" charset="-128"/>
              </a:rPr>
              <a:t>Sandy shoreline</a:t>
            </a:r>
          </a:p>
        </p:txBody>
      </p:sp>
      <p:pic>
        <p:nvPicPr>
          <p:cNvPr id="7" name="Content Placeholder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52800" y="1787525"/>
            <a:ext cx="5181600" cy="388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1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0945368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Background Risk</a:t>
            </a:r>
          </a:p>
        </p:txBody>
      </p:sp>
      <p:sp>
        <p:nvSpPr>
          <p:cNvPr id="6" name="Content Placeholder 2">
            <a:extLst/>
          </p:cNvPr>
          <p:cNvSpPr txBox="1">
            <a:spLocks/>
          </p:cNvSpPr>
          <p:nvPr/>
        </p:nvSpPr>
        <p:spPr>
          <a:xfrm>
            <a:off x="457200" y="1200658"/>
            <a:ext cx="10945368" cy="34902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7675" indent="-447675">
              <a:lnSpc>
                <a:spcPct val="150000"/>
              </a:lnSpc>
              <a:defRPr/>
            </a:pP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Shipping transports 90% of global trade </a:t>
            </a:r>
          </a:p>
          <a:p>
            <a:pPr marL="857250" lvl="1" indent="-4572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very powerful and positive force</a:t>
            </a:r>
          </a:p>
          <a:p>
            <a:pPr marL="857250" lvl="1" indent="-4572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making a major contribution to global trade and prosperity </a:t>
            </a:r>
          </a:p>
          <a:p>
            <a:pPr marL="857250" lvl="1" indent="-4572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relatively small negative impact on the global environment</a:t>
            </a:r>
          </a:p>
          <a:p>
            <a:pPr marL="857250" lvl="1" indent="-4572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statistically, the least environmentally damaging mode of transport, when its productive value is taken into consideration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4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026"/>
          <p:cNvSpPr txBox="1">
            <a:spLocks/>
          </p:cNvSpPr>
          <p:nvPr/>
        </p:nvSpPr>
        <p:spPr>
          <a:xfrm>
            <a:off x="2231136" y="88521"/>
            <a:ext cx="8540496" cy="589576"/>
          </a:xfrm>
          <a:prstGeom prst="rect">
            <a:avLst/>
          </a:prstGeom>
          <a:noFill/>
        </p:spPr>
        <p:txBody>
          <a:bodyPr wrap="square" lIns="44044" tIns="17617" rIns="44044" bIns="17617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4000" b="1" dirty="0" smtClean="0"/>
              <a:t>Impacts on Coastal </a:t>
            </a:r>
            <a:r>
              <a:rPr lang="en-GB" altLang="en-US" sz="4000" b="1" dirty="0"/>
              <a:t>E</a:t>
            </a:r>
            <a:r>
              <a:rPr lang="en-GB" altLang="en-US" sz="4000" b="1" dirty="0" smtClean="0"/>
              <a:t>nvironment </a:t>
            </a:r>
          </a:p>
        </p:txBody>
      </p:sp>
      <p:sp>
        <p:nvSpPr>
          <p:cNvPr id="9" name="Rectangle 1027"/>
          <p:cNvSpPr txBox="1">
            <a:spLocks/>
          </p:cNvSpPr>
          <p:nvPr/>
        </p:nvSpPr>
        <p:spPr>
          <a:xfrm>
            <a:off x="806768" y="766618"/>
            <a:ext cx="10769536" cy="5218113"/>
          </a:xfrm>
          <a:prstGeom prst="rect">
            <a:avLst/>
          </a:prstGeom>
        </p:spPr>
        <p:txBody>
          <a:bodyPr lIns="83684" tIns="41108" rIns="83684" bIns="41108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5000"/>
              </a:lnSpc>
            </a:pPr>
            <a:r>
              <a:rPr lang="en-GB" altLang="en-US" sz="3200" dirty="0" smtClean="0"/>
              <a:t>Post spill studies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Various studies can be undertaken to evaluate environmental damages</a:t>
            </a:r>
          </a:p>
          <a:p>
            <a:pPr lvl="2" indent="-430213" algn="just">
              <a:lnSpc>
                <a:spcPct val="125000"/>
              </a:lnSpc>
            </a:pPr>
            <a:r>
              <a:rPr lang="en-GB" altLang="en-US" sz="2400" dirty="0" smtClean="0"/>
              <a:t>Chemical analysis, population inventories, etc</a:t>
            </a:r>
            <a:r>
              <a:rPr lang="en-GB" altLang="en-US" dirty="0" smtClean="0"/>
              <a:t>.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Should have clear objectives, achievable goals and focus on likely impacts from the spill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Importance of pre-spill background data</a:t>
            </a:r>
          </a:p>
          <a:p>
            <a:pPr algn="just">
              <a:lnSpc>
                <a:spcPct val="125000"/>
              </a:lnSpc>
            </a:pPr>
            <a:r>
              <a:rPr lang="en-GB" altLang="en-US" sz="3200" dirty="0" smtClean="0"/>
              <a:t>Restoration measures can be identified and implemented in some cases</a:t>
            </a:r>
          </a:p>
          <a:p>
            <a:pPr lvl="1" algn="just">
              <a:lnSpc>
                <a:spcPct val="125000"/>
              </a:lnSpc>
            </a:pPr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23938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re 3"/>
          <p:cNvSpPr txBox="1">
            <a:spLocks/>
          </p:cNvSpPr>
          <p:nvPr/>
        </p:nvSpPr>
        <p:spPr>
          <a:xfrm>
            <a:off x="2926080" y="2733929"/>
            <a:ext cx="7772400" cy="14700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b="1" dirty="0" smtClean="0"/>
              <a:t>Impacts on Fisheries</a:t>
            </a:r>
          </a:p>
        </p:txBody>
      </p:sp>
    </p:spTree>
    <p:extLst>
      <p:ext uri="{BB962C8B-B14F-4D97-AF65-F5344CB8AC3E}">
        <p14:creationId xmlns:p14="http://schemas.microsoft.com/office/powerpoint/2010/main" val="154687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026"/>
          <p:cNvSpPr txBox="1">
            <a:spLocks/>
          </p:cNvSpPr>
          <p:nvPr/>
        </p:nvSpPr>
        <p:spPr>
          <a:xfrm>
            <a:off x="777240" y="130175"/>
            <a:ext cx="10771632" cy="589576"/>
          </a:xfrm>
          <a:prstGeom prst="rect">
            <a:avLst/>
          </a:prstGeom>
          <a:noFill/>
        </p:spPr>
        <p:txBody>
          <a:bodyPr wrap="square" lIns="44044" tIns="17617" rIns="44044" bIns="17617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Impacts on Fisheries </a:t>
            </a:r>
          </a:p>
        </p:txBody>
      </p:sp>
      <p:sp>
        <p:nvSpPr>
          <p:cNvPr id="6" name="Rectangle 1027"/>
          <p:cNvSpPr txBox="1">
            <a:spLocks/>
          </p:cNvSpPr>
          <p:nvPr/>
        </p:nvSpPr>
        <p:spPr>
          <a:xfrm>
            <a:off x="1124712" y="978528"/>
            <a:ext cx="9546336" cy="4383190"/>
          </a:xfrm>
          <a:prstGeom prst="rect">
            <a:avLst/>
          </a:prstGeom>
        </p:spPr>
        <p:txBody>
          <a:bodyPr lIns="83684" tIns="41108" rIns="83684" bIns="41108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5000"/>
              </a:lnSpc>
            </a:pPr>
            <a:r>
              <a:rPr lang="en-GB" altLang="en-US" sz="3200" dirty="0" smtClean="0"/>
              <a:t>Fisheries and </a:t>
            </a:r>
            <a:r>
              <a:rPr lang="en-GB" altLang="en-US" sz="3200" dirty="0" err="1" smtClean="0"/>
              <a:t>mariculture</a:t>
            </a:r>
            <a:r>
              <a:rPr lang="en-GB" altLang="en-US" sz="3200" dirty="0" smtClean="0"/>
              <a:t> are important economic and subsistence activities</a:t>
            </a:r>
          </a:p>
          <a:p>
            <a:pPr algn="just">
              <a:lnSpc>
                <a:spcPct val="125000"/>
              </a:lnSpc>
            </a:pPr>
            <a:r>
              <a:rPr lang="en-GB" altLang="en-US" sz="3200" dirty="0" smtClean="0"/>
              <a:t>Fisheries can be affected by oil because of :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Smothering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Toxicity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Tainting (oil taste in flesh)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Business disruption</a:t>
            </a:r>
          </a:p>
          <a:p>
            <a:pPr lvl="2" algn="just">
              <a:lnSpc>
                <a:spcPct val="125000"/>
              </a:lnSpc>
            </a:pPr>
            <a:endParaRPr lang="en-GB" altLang="en-US" sz="3200" dirty="0" smtClean="0"/>
          </a:p>
          <a:p>
            <a:pPr lvl="1" algn="just">
              <a:lnSpc>
                <a:spcPct val="125000"/>
              </a:lnSpc>
            </a:pPr>
            <a:endParaRPr lang="en-GB" altLang="en-US" sz="3200" dirty="0" smtClean="0"/>
          </a:p>
          <a:p>
            <a:pPr algn="just">
              <a:lnSpc>
                <a:spcPct val="125000"/>
              </a:lnSpc>
            </a:pPr>
            <a:endParaRPr lang="en-GB" altLang="en-US" sz="3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16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026"/>
          <p:cNvSpPr txBox="1">
            <a:spLocks/>
          </p:cNvSpPr>
          <p:nvPr/>
        </p:nvSpPr>
        <p:spPr>
          <a:xfrm>
            <a:off x="777240" y="130175"/>
            <a:ext cx="10771632" cy="589576"/>
          </a:xfrm>
          <a:prstGeom prst="rect">
            <a:avLst/>
          </a:prstGeom>
          <a:noFill/>
        </p:spPr>
        <p:txBody>
          <a:bodyPr wrap="square" lIns="44044" tIns="17617" rIns="44044" bIns="17617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Impacts on Fisheries </a:t>
            </a:r>
          </a:p>
        </p:txBody>
      </p:sp>
      <p:sp>
        <p:nvSpPr>
          <p:cNvPr id="6" name="Rectangle 1027"/>
          <p:cNvSpPr txBox="1">
            <a:spLocks/>
          </p:cNvSpPr>
          <p:nvPr/>
        </p:nvSpPr>
        <p:spPr>
          <a:xfrm>
            <a:off x="1282256" y="1032171"/>
            <a:ext cx="10038016" cy="5218113"/>
          </a:xfrm>
          <a:prstGeom prst="rect">
            <a:avLst/>
          </a:prstGeom>
        </p:spPr>
        <p:txBody>
          <a:bodyPr lIns="83684" tIns="41108" rIns="83684" bIns="41108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5000"/>
              </a:lnSpc>
            </a:pPr>
            <a:r>
              <a:rPr lang="en-GB" altLang="en-US" sz="3200" dirty="0" err="1" smtClean="0"/>
              <a:t>Mariculture</a:t>
            </a:r>
            <a:r>
              <a:rPr lang="en-GB" altLang="en-US" sz="3200" dirty="0" smtClean="0"/>
              <a:t> is particularly vulnerable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Animals cannot escape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Oiling of equipment</a:t>
            </a:r>
          </a:p>
          <a:p>
            <a:pPr lvl="1" indent="-420688" algn="just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Some species will eliminate oil over time (depuration)</a:t>
            </a:r>
          </a:p>
          <a:p>
            <a:pPr algn="just">
              <a:lnSpc>
                <a:spcPct val="125000"/>
              </a:lnSpc>
            </a:pPr>
            <a:r>
              <a:rPr lang="en-GB" altLang="en-US" sz="3200" dirty="0" smtClean="0"/>
              <a:t>Free-swimming fish are rarely affected unless they are exposed to dispersed oil </a:t>
            </a:r>
          </a:p>
          <a:p>
            <a:pPr lvl="2" algn="just">
              <a:lnSpc>
                <a:spcPct val="125000"/>
              </a:lnSpc>
            </a:pPr>
            <a:endParaRPr lang="en-GB" altLang="en-US" sz="3200" dirty="0" smtClean="0"/>
          </a:p>
          <a:p>
            <a:pPr lvl="1" algn="just">
              <a:lnSpc>
                <a:spcPct val="125000"/>
              </a:lnSpc>
            </a:pPr>
            <a:endParaRPr lang="en-GB" altLang="en-US" sz="3200" dirty="0" smtClean="0"/>
          </a:p>
          <a:p>
            <a:pPr algn="just">
              <a:lnSpc>
                <a:spcPct val="125000"/>
              </a:lnSpc>
            </a:pPr>
            <a:endParaRPr lang="en-GB" altLang="en-US" sz="3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02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026"/>
          <p:cNvSpPr txBox="1">
            <a:spLocks/>
          </p:cNvSpPr>
          <p:nvPr/>
        </p:nvSpPr>
        <p:spPr>
          <a:xfrm>
            <a:off x="777240" y="130175"/>
            <a:ext cx="10771632" cy="589576"/>
          </a:xfrm>
          <a:prstGeom prst="rect">
            <a:avLst/>
          </a:prstGeom>
          <a:noFill/>
        </p:spPr>
        <p:txBody>
          <a:bodyPr wrap="square" lIns="44044" tIns="17617" rIns="44044" bIns="17617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Impacts on Fisheries </a:t>
            </a:r>
          </a:p>
        </p:txBody>
      </p:sp>
      <p:sp>
        <p:nvSpPr>
          <p:cNvPr id="6" name="Rectangle 1027"/>
          <p:cNvSpPr txBox="1">
            <a:spLocks/>
          </p:cNvSpPr>
          <p:nvPr/>
        </p:nvSpPr>
        <p:spPr>
          <a:xfrm>
            <a:off x="1446848" y="719751"/>
            <a:ext cx="8995600" cy="5543550"/>
          </a:xfrm>
          <a:prstGeom prst="rect">
            <a:avLst/>
          </a:prstGeom>
        </p:spPr>
        <p:txBody>
          <a:bodyPr lIns="83684" tIns="41108" rIns="83684" bIns="41108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en-GB" altLang="en-US" sz="3200" dirty="0" smtClean="0"/>
              <a:t>Many concerns when fisheries are affected:</a:t>
            </a:r>
          </a:p>
          <a:p>
            <a:pPr lvl="1" indent="-420688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Public health concerns</a:t>
            </a:r>
          </a:p>
          <a:p>
            <a:pPr lvl="2">
              <a:lnSpc>
                <a:spcPct val="125000"/>
              </a:lnSpc>
            </a:pPr>
            <a:r>
              <a:rPr lang="en-GB" altLang="en-US" sz="2400" dirty="0" smtClean="0"/>
              <a:t>Toxic compounds (PAHs) in flesh</a:t>
            </a:r>
          </a:p>
          <a:p>
            <a:pPr lvl="2">
              <a:lnSpc>
                <a:spcPct val="125000"/>
              </a:lnSpc>
            </a:pPr>
            <a:r>
              <a:rPr lang="en-GB" altLang="en-US" sz="2400" dirty="0" smtClean="0"/>
              <a:t> Many international guidelines</a:t>
            </a:r>
          </a:p>
          <a:p>
            <a:pPr lvl="1" indent="-420688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Market confidence</a:t>
            </a:r>
          </a:p>
          <a:p>
            <a:pPr lvl="2">
              <a:lnSpc>
                <a:spcPct val="125000"/>
              </a:lnSpc>
            </a:pPr>
            <a:r>
              <a:rPr lang="en-GB" altLang="en-US" sz="2400" dirty="0" smtClean="0"/>
              <a:t>Sales might be affected even if fish are not contaminated by oil</a:t>
            </a:r>
          </a:p>
          <a:p>
            <a:pPr lvl="1" indent="-420688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Fisheries closure</a:t>
            </a:r>
          </a:p>
          <a:p>
            <a:pPr lvl="2">
              <a:lnSpc>
                <a:spcPct val="125000"/>
              </a:lnSpc>
            </a:pPr>
            <a:r>
              <a:rPr lang="en-GB" altLang="en-US" sz="2400" dirty="0" smtClean="0"/>
              <a:t>Often implemented during an oil spill but should be based on technical/scientific criteria</a:t>
            </a:r>
          </a:p>
          <a:p>
            <a:pPr lvl="1">
              <a:lnSpc>
                <a:spcPct val="125000"/>
              </a:lnSpc>
            </a:pPr>
            <a:endParaRPr lang="en-GB" altLang="en-US" dirty="0" smtClean="0"/>
          </a:p>
          <a:p>
            <a:pPr>
              <a:lnSpc>
                <a:spcPct val="125000"/>
              </a:lnSpc>
            </a:pPr>
            <a:endParaRPr lang="en-GB" alt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90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026"/>
          <p:cNvSpPr txBox="1">
            <a:spLocks/>
          </p:cNvSpPr>
          <p:nvPr/>
        </p:nvSpPr>
        <p:spPr>
          <a:xfrm>
            <a:off x="777240" y="130175"/>
            <a:ext cx="10771632" cy="589576"/>
          </a:xfrm>
          <a:prstGeom prst="rect">
            <a:avLst/>
          </a:prstGeom>
          <a:noFill/>
        </p:spPr>
        <p:txBody>
          <a:bodyPr wrap="square" lIns="44044" tIns="17617" rIns="44044" bIns="17617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Impacts on Fisheries </a:t>
            </a:r>
          </a:p>
        </p:txBody>
      </p:sp>
      <p:sp>
        <p:nvSpPr>
          <p:cNvPr id="6" name="Rectangle 1027"/>
          <p:cNvSpPr txBox="1">
            <a:spLocks/>
          </p:cNvSpPr>
          <p:nvPr/>
        </p:nvSpPr>
        <p:spPr>
          <a:xfrm>
            <a:off x="1428560" y="1113320"/>
            <a:ext cx="8229600" cy="5218113"/>
          </a:xfrm>
          <a:prstGeom prst="rect">
            <a:avLst/>
          </a:prstGeom>
        </p:spPr>
        <p:txBody>
          <a:bodyPr lIns="83684" tIns="41108" rIns="83684" bIns="41108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en-GB" altLang="en-US" sz="3200" dirty="0" smtClean="0"/>
              <a:t>Management strategies: </a:t>
            </a:r>
          </a:p>
          <a:p>
            <a:pPr lvl="1" indent="-420688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Organoleptic testing</a:t>
            </a:r>
          </a:p>
          <a:p>
            <a:pPr lvl="2">
              <a:lnSpc>
                <a:spcPct val="125000"/>
              </a:lnSpc>
            </a:pPr>
            <a:r>
              <a:rPr lang="en-GB" altLang="en-US" sz="2400" dirty="0" smtClean="0"/>
              <a:t>Detect taste and odours of oil in flesh</a:t>
            </a:r>
          </a:p>
          <a:p>
            <a:pPr lvl="1" indent="-420688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Sampling and chemical analysis</a:t>
            </a:r>
          </a:p>
          <a:p>
            <a:pPr lvl="2">
              <a:lnSpc>
                <a:spcPct val="125000"/>
              </a:lnSpc>
            </a:pPr>
            <a:r>
              <a:rPr lang="en-GB" altLang="en-US" sz="2400" dirty="0" smtClean="0"/>
              <a:t>Detection of toxic compounds in flesh</a:t>
            </a:r>
          </a:p>
          <a:p>
            <a:pPr lvl="2">
              <a:lnSpc>
                <a:spcPct val="125000"/>
              </a:lnSpc>
            </a:pPr>
            <a:r>
              <a:rPr lang="en-GB" altLang="en-US" sz="2400" dirty="0" smtClean="0"/>
              <a:t>Compare results with public health guidelines</a:t>
            </a:r>
          </a:p>
          <a:p>
            <a:pPr lvl="1" indent="-420688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Marketing campaign to restore confidence</a:t>
            </a:r>
          </a:p>
          <a:p>
            <a:pPr lvl="1">
              <a:lnSpc>
                <a:spcPct val="125000"/>
              </a:lnSpc>
            </a:pPr>
            <a:endParaRPr lang="en-GB" altLang="en-US" dirty="0" smtClean="0"/>
          </a:p>
          <a:p>
            <a:pPr>
              <a:lnSpc>
                <a:spcPct val="125000"/>
              </a:lnSpc>
            </a:pPr>
            <a:endParaRPr lang="en-GB" alt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02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1026"/>
          <p:cNvSpPr txBox="1">
            <a:spLocks/>
          </p:cNvSpPr>
          <p:nvPr/>
        </p:nvSpPr>
        <p:spPr>
          <a:xfrm>
            <a:off x="777240" y="130175"/>
            <a:ext cx="10771632" cy="589576"/>
          </a:xfrm>
          <a:prstGeom prst="rect">
            <a:avLst/>
          </a:prstGeom>
          <a:noFill/>
        </p:spPr>
        <p:txBody>
          <a:bodyPr wrap="square" lIns="44044" tIns="17617" rIns="44044" bIns="17617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Impacts on Fisheries </a:t>
            </a: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928" y="1353928"/>
            <a:ext cx="2957512" cy="443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287" y="1353928"/>
            <a:ext cx="5916083" cy="443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11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2185416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Points to Remember</a:t>
            </a:r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914400" y="966684"/>
            <a:ext cx="1060704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sz="3200" dirty="0" smtClean="0"/>
              <a:t>Oil spills interfere with coastal activities</a:t>
            </a:r>
          </a:p>
          <a:p>
            <a:endParaRPr lang="en-GB" altLang="en-US" sz="3200" dirty="0" smtClean="0"/>
          </a:p>
          <a:p>
            <a:r>
              <a:rPr lang="en-GB" altLang="en-US" sz="3200" dirty="0" smtClean="0"/>
              <a:t>Effects on marine life are caused by: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physical contamination and smothering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tainting as a result of the smothering and toxic effects</a:t>
            </a:r>
          </a:p>
          <a:p>
            <a:pPr lvl="1" indent="-420688"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en-GB" altLang="en-US" sz="2800" dirty="0" smtClean="0"/>
          </a:p>
          <a:p>
            <a:r>
              <a:rPr lang="en-GB" altLang="en-US" sz="3200" dirty="0" smtClean="0"/>
              <a:t>Health of </a:t>
            </a:r>
            <a:r>
              <a:rPr lang="en-GB" altLang="en-US" sz="3200" u="sng" dirty="0" smtClean="0"/>
              <a:t>populations</a:t>
            </a:r>
            <a:r>
              <a:rPr lang="en-GB" altLang="en-US" sz="3200" dirty="0" smtClean="0"/>
              <a:t> is more important than individuals</a:t>
            </a:r>
          </a:p>
        </p:txBody>
      </p:sp>
    </p:spTree>
    <p:extLst>
      <p:ext uri="{BB962C8B-B14F-4D97-AF65-F5344CB8AC3E}">
        <p14:creationId xmlns:p14="http://schemas.microsoft.com/office/powerpoint/2010/main" val="133501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2075688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Points to Remember</a:t>
            </a:r>
          </a:p>
        </p:txBody>
      </p:sp>
      <p:sp>
        <p:nvSpPr>
          <p:cNvPr id="6" name="Rectangle 3">
            <a:extLst/>
          </p:cNvPr>
          <p:cNvSpPr txBox="1">
            <a:spLocks noChangeArrowheads="1"/>
          </p:cNvSpPr>
          <p:nvPr/>
        </p:nvSpPr>
        <p:spPr>
          <a:xfrm>
            <a:off x="1060704" y="1342749"/>
            <a:ext cx="969264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600"/>
              </a:spcAft>
              <a:buFont typeface="Arial" charset="0"/>
              <a:buChar char="•"/>
              <a:defRPr/>
            </a:pPr>
            <a:r>
              <a:rPr lang="en-GB" dirty="0" smtClean="0">
                <a:ea typeface="ＭＳ Ｐゴシック" charset="0"/>
                <a:cs typeface="ＭＳ Ｐゴシック" charset="0"/>
              </a:rPr>
              <a:t>Recovery time is highly variable and varies with populations and habitats </a:t>
            </a:r>
          </a:p>
          <a:p>
            <a:pPr marL="0" indent="0" algn="just">
              <a:buFont typeface="Arial" charset="0"/>
              <a:buNone/>
              <a:defRPr/>
            </a:pPr>
            <a:endParaRPr lang="en-GB" dirty="0" smtClean="0">
              <a:ea typeface="ＭＳ Ｐゴシック" charset="0"/>
              <a:cs typeface="ＭＳ Ｐゴシック" charset="0"/>
            </a:endParaRPr>
          </a:p>
          <a:p>
            <a:pPr algn="just">
              <a:buFont typeface="Arial" charset="0"/>
              <a:buChar char="•"/>
              <a:defRPr/>
            </a:pPr>
            <a:r>
              <a:rPr lang="en-GB" dirty="0" smtClean="0">
                <a:ea typeface="ＭＳ Ｐゴシック" charset="0"/>
                <a:cs typeface="ＭＳ Ｐゴシック" charset="0"/>
              </a:rPr>
              <a:t>Identify and prioritize areas to be protected at contingency planning stage</a:t>
            </a:r>
            <a:r>
              <a:rPr lang="en-GB" sz="3600" dirty="0" smtClean="0">
                <a:ea typeface="ＭＳ Ｐゴシック" charset="0"/>
                <a:cs typeface="ＭＳ Ｐゴシック" charset="0"/>
              </a:rPr>
              <a:t> </a:t>
            </a:r>
            <a:endParaRPr lang="en-GB" sz="3600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1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10490" y="2385956"/>
            <a:ext cx="1057101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en-US" sz="4000" b="1" dirty="0">
                <a:ln w="0"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US" altLang="en-US" sz="4000" b="1" dirty="0">
                <a:ln w="0"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GB" sz="4000" b="1" dirty="0">
                <a:ln w="0"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Any questions?</a:t>
            </a:r>
          </a:p>
          <a:p>
            <a:pPr lvl="1">
              <a:spcBef>
                <a:spcPct val="0"/>
              </a:spcBef>
            </a:pPr>
            <a:endParaRPr lang="en-GB" altLang="en-US" sz="4000" b="1" dirty="0">
              <a:ln w="0"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112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199" y="130175"/>
            <a:ext cx="10981945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International Seaborne </a:t>
            </a:r>
            <a:r>
              <a:rPr lang="en-US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US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rade</a:t>
            </a: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7749728"/>
              </p:ext>
            </p:extLst>
          </p:nvPr>
        </p:nvGraphicFramePr>
        <p:xfrm>
          <a:off x="863600" y="857250"/>
          <a:ext cx="10292080" cy="531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" name="Chart" r:id="rId3" imgW="8340051" imgH="5328366" progId="Excel.Chart.8">
                  <p:embed/>
                </p:oleObj>
              </mc:Choice>
              <mc:Fallback>
                <p:oleObj name="Chart" r:id="rId3" imgW="8340051" imgH="5328366" progId="Excel.Chart.8">
                  <p:embed/>
                  <p:pic>
                    <p:nvPicPr>
                      <p:cNvPr id="34819" name="Content Placeholder 3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600" y="857250"/>
                        <a:ext cx="10292080" cy="5319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1"/>
          <p:cNvSpPr txBox="1">
            <a:spLocks noChangeArrowheads="1"/>
          </p:cNvSpPr>
          <p:nvPr/>
        </p:nvSpPr>
        <p:spPr bwMode="auto">
          <a:xfrm rot="16200000">
            <a:off x="-1317610" y="3270235"/>
            <a:ext cx="3527425" cy="533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Million of tons loaded</a:t>
            </a:r>
          </a:p>
        </p:txBody>
      </p:sp>
    </p:spTree>
    <p:extLst>
      <p:ext uri="{BB962C8B-B14F-4D97-AF65-F5344CB8AC3E}">
        <p14:creationId xmlns:p14="http://schemas.microsoft.com/office/powerpoint/2010/main" val="178475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457200" y="130175"/>
            <a:ext cx="11009376" cy="63644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Seaborne Oil </a:t>
            </a: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rade and Oil </a:t>
            </a: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pills</a:t>
            </a:r>
            <a:endParaRPr lang="en-GB" altLang="en-US" sz="28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617" y="1011809"/>
            <a:ext cx="7699375" cy="503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361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2" descr="A picture containing indoor, text&#10;&#10;Description generated with very high confiden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31"/>
          <a:stretch>
            <a:fillRect/>
          </a:stretch>
        </p:blipFill>
        <p:spPr bwMode="auto">
          <a:xfrm>
            <a:off x="1536192" y="765175"/>
            <a:ext cx="9144000" cy="531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6"/>
          <p:cNvSpPr txBox="1">
            <a:spLocks/>
          </p:cNvSpPr>
          <p:nvPr/>
        </p:nvSpPr>
        <p:spPr>
          <a:xfrm>
            <a:off x="1941798" y="39826"/>
            <a:ext cx="8229600" cy="6492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Location of Major </a:t>
            </a:r>
            <a:r>
              <a:rPr lang="en-US" alt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pills</a:t>
            </a:r>
            <a:endParaRPr lang="en-GB" altLang="en-US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2795080" y="836613"/>
            <a:ext cx="6337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rgbClr val="FF0000"/>
                </a:solidFill>
                <a:latin typeface="Tahoma" panose="020B0604030504040204" pitchFamily="34" charset="0"/>
              </a:rPr>
              <a:t>      ITOPF tanker spill statistics 1970</a:t>
            </a:r>
            <a:r>
              <a:rPr lang="en-GB" altLang="en-US" sz="2400">
                <a:solidFill>
                  <a:srgbClr val="FF0000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</a:t>
            </a:r>
            <a:r>
              <a:rPr lang="en-GB" altLang="en-US" sz="2400">
                <a:solidFill>
                  <a:srgbClr val="FF0000"/>
                </a:solidFill>
                <a:latin typeface="Tahoma" panose="020B0604030504040204" pitchFamily="34" charset="0"/>
              </a:rPr>
              <a:t>2017</a:t>
            </a: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955" y="1028700"/>
            <a:ext cx="49688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761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61288" y="40409"/>
            <a:ext cx="10113264" cy="685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Shipping Losses: 2007</a:t>
            </a:r>
            <a:r>
              <a:rPr lang="en-US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Symbol" panose="05050102010706020507" pitchFamily="18" charset="2"/>
              </a:rPr>
              <a:t></a:t>
            </a:r>
            <a:r>
              <a:rPr lang="en-US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2016 and 2016</a:t>
            </a:r>
            <a:endParaRPr lang="en-GB" altLang="en-US" sz="4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320" y="1035749"/>
            <a:ext cx="9144000" cy="513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65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Tahoma"/>
        <a:ea typeface=""/>
        <a:cs typeface="Tahoma"/>
      </a:majorFont>
      <a:minorFont>
        <a:latin typeface="Tahoma"/>
        <a:ea typeface=""/>
        <a:cs typeface="Taho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</TotalTime>
  <Words>2563</Words>
  <Application>Microsoft Office PowerPoint</Application>
  <PresentationFormat>Widescreen</PresentationFormat>
  <Paragraphs>401</Paragraphs>
  <Slides>59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0" baseType="lpstr">
      <vt:lpstr>ＭＳ Ｐゴシック</vt:lpstr>
      <vt:lpstr>ＭＳ Ｐゴシック</vt:lpstr>
      <vt:lpstr>Arial</vt:lpstr>
      <vt:lpstr>Calibri</vt:lpstr>
      <vt:lpstr>inherit</vt:lpstr>
      <vt:lpstr>Symbol</vt:lpstr>
      <vt:lpstr>Tahoma</vt:lpstr>
      <vt:lpstr>Wingdings</vt:lpstr>
      <vt:lpstr>Wingdings 3</vt:lpstr>
      <vt:lpstr>Office Theme</vt:lpstr>
      <vt:lpstr>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Syed, Mohammad Muktadar</dc:creator>
  <cp:lastModifiedBy>Sajith, Sadanandan </cp:lastModifiedBy>
  <cp:revision>186</cp:revision>
  <dcterms:created xsi:type="dcterms:W3CDTF">2024-09-27T05:40:49Z</dcterms:created>
  <dcterms:modified xsi:type="dcterms:W3CDTF">2025-05-09T11:02:46Z</dcterms:modified>
</cp:coreProperties>
</file>